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0" r:id="rId4"/>
    <p:sldId id="268" r:id="rId5"/>
    <p:sldId id="271" r:id="rId6"/>
    <p:sldId id="273" r:id="rId7"/>
    <p:sldId id="274" r:id="rId8"/>
    <p:sldId id="276" r:id="rId9"/>
    <p:sldId id="275" r:id="rId10"/>
    <p:sldId id="292" r:id="rId11"/>
    <p:sldId id="277" r:id="rId12"/>
    <p:sldId id="278" r:id="rId13"/>
    <p:sldId id="279" r:id="rId14"/>
    <p:sldId id="282" r:id="rId15"/>
    <p:sldId id="280" r:id="rId16"/>
    <p:sldId id="281" r:id="rId17"/>
    <p:sldId id="283" r:id="rId18"/>
    <p:sldId id="285" r:id="rId19"/>
    <p:sldId id="284" r:id="rId20"/>
    <p:sldId id="269" r:id="rId21"/>
    <p:sldId id="290" r:id="rId22"/>
    <p:sldId id="286" r:id="rId23"/>
    <p:sldId id="287" r:id="rId24"/>
    <p:sldId id="288" r:id="rId25"/>
    <p:sldId id="291" r:id="rId26"/>
    <p:sldId id="265" r:id="rId27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68384" autoAdjust="0"/>
  </p:normalViewPr>
  <p:slideViewPr>
    <p:cSldViewPr>
      <p:cViewPr>
        <p:scale>
          <a:sx n="50" d="100"/>
          <a:sy n="50" d="100"/>
        </p:scale>
        <p:origin x="-174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2FC33-4974-4393-BA70-E8B94DC50EA5}" type="doc">
      <dgm:prSet loTypeId="urn:microsoft.com/office/officeart/2005/8/layout/venn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A99A450-3905-474B-8944-5A8D919F3793}">
      <dgm:prSet phldrT="[Text]"/>
      <dgm:spPr>
        <a:solidFill>
          <a:srgbClr val="00B050"/>
        </a:solidFill>
      </dgm:spPr>
      <dgm:t>
        <a:bodyPr/>
        <a:lstStyle/>
        <a:p>
          <a:r>
            <a:rPr lang="en-US" b="1">
              <a:solidFill>
                <a:sysClr val="windowText" lastClr="000000"/>
              </a:solidFill>
            </a:rPr>
            <a:t>Program</a:t>
          </a:r>
        </a:p>
      </dgm:t>
    </dgm:pt>
    <dgm:pt modelId="{005AD38F-4CA3-482C-9A9B-05243A862CE5}" type="parTrans" cxnId="{EF932E27-3E4C-4A6D-9397-AC7EDF9F1E60}">
      <dgm:prSet/>
      <dgm:spPr/>
      <dgm:t>
        <a:bodyPr/>
        <a:lstStyle/>
        <a:p>
          <a:endParaRPr lang="en-US"/>
        </a:p>
      </dgm:t>
    </dgm:pt>
    <dgm:pt modelId="{48740B51-8257-416E-AEE7-AA83C992B9A4}" type="sibTrans" cxnId="{EF932E27-3E4C-4A6D-9397-AC7EDF9F1E60}">
      <dgm:prSet/>
      <dgm:spPr/>
      <dgm:t>
        <a:bodyPr/>
        <a:lstStyle/>
        <a:p>
          <a:endParaRPr lang="en-US"/>
        </a:p>
      </dgm:t>
    </dgm:pt>
    <dgm:pt modelId="{255BE229-17E4-4CF3-8888-B3C3CEBE10A2}">
      <dgm:prSet phldrT="[Text]"/>
      <dgm:spPr>
        <a:solidFill>
          <a:srgbClr val="FFC000"/>
        </a:solidFill>
      </dgm:spPr>
      <dgm:t>
        <a:bodyPr/>
        <a:lstStyle/>
        <a:p>
          <a:r>
            <a:rPr lang="en-US" b="1">
              <a:solidFill>
                <a:sysClr val="windowText" lastClr="000000"/>
              </a:solidFill>
            </a:rPr>
            <a:t>Division</a:t>
          </a:r>
        </a:p>
      </dgm:t>
    </dgm:pt>
    <dgm:pt modelId="{C4CD9B7D-62FA-4715-9FEA-595CABFDCECC}" type="parTrans" cxnId="{5564BA08-CF06-43AD-B2E7-76A3D70D3455}">
      <dgm:prSet/>
      <dgm:spPr/>
      <dgm:t>
        <a:bodyPr/>
        <a:lstStyle/>
        <a:p>
          <a:endParaRPr lang="en-US"/>
        </a:p>
      </dgm:t>
    </dgm:pt>
    <dgm:pt modelId="{401799E8-74F2-47AE-8270-DDEC3D3CAD82}" type="sibTrans" cxnId="{5564BA08-CF06-43AD-B2E7-76A3D70D3455}">
      <dgm:prSet/>
      <dgm:spPr/>
      <dgm:t>
        <a:bodyPr/>
        <a:lstStyle/>
        <a:p>
          <a:endParaRPr lang="en-US"/>
        </a:p>
      </dgm:t>
    </dgm:pt>
    <dgm:pt modelId="{6C83CC8E-D0A8-46CA-B588-8CF19CFAD66B}">
      <dgm:prSet phldrT="[Text]"/>
      <dgm:spPr>
        <a:solidFill>
          <a:srgbClr val="92D050"/>
        </a:solidFill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College</a:t>
          </a:r>
        </a:p>
      </dgm:t>
    </dgm:pt>
    <dgm:pt modelId="{BC823CCF-D7EC-4B6A-9B95-EDA5911B15AA}" type="parTrans" cxnId="{684C18E8-9127-4B3D-8A48-43EA010E8782}">
      <dgm:prSet/>
      <dgm:spPr/>
      <dgm:t>
        <a:bodyPr/>
        <a:lstStyle/>
        <a:p>
          <a:endParaRPr lang="en-US"/>
        </a:p>
      </dgm:t>
    </dgm:pt>
    <dgm:pt modelId="{107CED48-051E-4567-87D9-86B85DD12E98}" type="sibTrans" cxnId="{684C18E8-9127-4B3D-8A48-43EA010E8782}">
      <dgm:prSet/>
      <dgm:spPr/>
      <dgm:t>
        <a:bodyPr/>
        <a:lstStyle/>
        <a:p>
          <a:endParaRPr lang="en-US"/>
        </a:p>
      </dgm:t>
    </dgm:pt>
    <dgm:pt modelId="{7FA08DF6-CCFB-43A2-A648-DA0EC284E0D7}" type="pres">
      <dgm:prSet presAssocID="{93D2FC33-4974-4393-BA70-E8B94DC50EA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B5A617-3CBB-4049-A40B-4EBE3055787E}" type="pres">
      <dgm:prSet presAssocID="{93D2FC33-4974-4393-BA70-E8B94DC50EA5}" presName="comp1" presStyleCnt="0"/>
      <dgm:spPr/>
    </dgm:pt>
    <dgm:pt modelId="{642F0A23-79AB-49B6-96AB-B558DB0F5E36}" type="pres">
      <dgm:prSet presAssocID="{93D2FC33-4974-4393-BA70-E8B94DC50EA5}" presName="circle1" presStyleLbl="node1" presStyleIdx="0" presStyleCnt="3" custLinFactNeighborX="292" custLinFactNeighborY="6142"/>
      <dgm:spPr/>
      <dgm:t>
        <a:bodyPr/>
        <a:lstStyle/>
        <a:p>
          <a:endParaRPr lang="en-US"/>
        </a:p>
      </dgm:t>
    </dgm:pt>
    <dgm:pt modelId="{40E1C1CD-DA08-442A-912A-0C6B4B8FE9A0}" type="pres">
      <dgm:prSet presAssocID="{93D2FC33-4974-4393-BA70-E8B94DC50EA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E053D-2FE8-4077-86E9-016CC335E47E}" type="pres">
      <dgm:prSet presAssocID="{93D2FC33-4974-4393-BA70-E8B94DC50EA5}" presName="comp2" presStyleCnt="0"/>
      <dgm:spPr/>
    </dgm:pt>
    <dgm:pt modelId="{9AF9A7BF-491E-4BEE-BCB2-8CBA951F77C6}" type="pres">
      <dgm:prSet presAssocID="{93D2FC33-4974-4393-BA70-E8B94DC50EA5}" presName="circle2" presStyleLbl="node1" presStyleIdx="1" presStyleCnt="3"/>
      <dgm:spPr/>
      <dgm:t>
        <a:bodyPr/>
        <a:lstStyle/>
        <a:p>
          <a:endParaRPr lang="en-US"/>
        </a:p>
      </dgm:t>
    </dgm:pt>
    <dgm:pt modelId="{7ED89C52-F040-4EA8-8714-D7B7AEB66473}" type="pres">
      <dgm:prSet presAssocID="{93D2FC33-4974-4393-BA70-E8B94DC50EA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8B003-09B3-4ECA-841D-F945124B624B}" type="pres">
      <dgm:prSet presAssocID="{93D2FC33-4974-4393-BA70-E8B94DC50EA5}" presName="comp3" presStyleCnt="0"/>
      <dgm:spPr/>
    </dgm:pt>
    <dgm:pt modelId="{77A05BA9-AB34-4D7A-8808-11A98556F363}" type="pres">
      <dgm:prSet presAssocID="{93D2FC33-4974-4393-BA70-E8B94DC50EA5}" presName="circle3" presStyleLbl="node1" presStyleIdx="2" presStyleCnt="3"/>
      <dgm:spPr/>
      <dgm:t>
        <a:bodyPr/>
        <a:lstStyle/>
        <a:p>
          <a:endParaRPr lang="en-US"/>
        </a:p>
      </dgm:t>
    </dgm:pt>
    <dgm:pt modelId="{C62BE71D-49B8-4388-877B-4AD68A8119DA}" type="pres">
      <dgm:prSet presAssocID="{93D2FC33-4974-4393-BA70-E8B94DC50EA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64BA08-CF06-43AD-B2E7-76A3D70D3455}" srcId="{93D2FC33-4974-4393-BA70-E8B94DC50EA5}" destId="{255BE229-17E4-4CF3-8888-B3C3CEBE10A2}" srcOrd="1" destOrd="0" parTransId="{C4CD9B7D-62FA-4715-9FEA-595CABFDCECC}" sibTransId="{401799E8-74F2-47AE-8270-DDEC3D3CAD82}"/>
    <dgm:cxn modelId="{F221B677-AB53-455C-AB3F-26A0B0E6978D}" type="presOf" srcId="{5A99A450-3905-474B-8944-5A8D919F3793}" destId="{642F0A23-79AB-49B6-96AB-B558DB0F5E36}" srcOrd="0" destOrd="0" presId="urn:microsoft.com/office/officeart/2005/8/layout/venn2"/>
    <dgm:cxn modelId="{C2089CD3-A959-480B-AB08-F5D8AEE550D3}" type="presOf" srcId="{255BE229-17E4-4CF3-8888-B3C3CEBE10A2}" destId="{7ED89C52-F040-4EA8-8714-D7B7AEB66473}" srcOrd="1" destOrd="0" presId="urn:microsoft.com/office/officeart/2005/8/layout/venn2"/>
    <dgm:cxn modelId="{684C18E8-9127-4B3D-8A48-43EA010E8782}" srcId="{93D2FC33-4974-4393-BA70-E8B94DC50EA5}" destId="{6C83CC8E-D0A8-46CA-B588-8CF19CFAD66B}" srcOrd="2" destOrd="0" parTransId="{BC823CCF-D7EC-4B6A-9B95-EDA5911B15AA}" sibTransId="{107CED48-051E-4567-87D9-86B85DD12E98}"/>
    <dgm:cxn modelId="{96B23134-05F5-4C59-9596-8A12D0AF7829}" type="presOf" srcId="{6C83CC8E-D0A8-46CA-B588-8CF19CFAD66B}" destId="{77A05BA9-AB34-4D7A-8808-11A98556F363}" srcOrd="0" destOrd="0" presId="urn:microsoft.com/office/officeart/2005/8/layout/venn2"/>
    <dgm:cxn modelId="{AF044547-329F-48A0-BC62-F958A4019146}" type="presOf" srcId="{5A99A450-3905-474B-8944-5A8D919F3793}" destId="{40E1C1CD-DA08-442A-912A-0C6B4B8FE9A0}" srcOrd="1" destOrd="0" presId="urn:microsoft.com/office/officeart/2005/8/layout/venn2"/>
    <dgm:cxn modelId="{A872D5F2-604F-4FBC-A599-32F17838B458}" type="presOf" srcId="{255BE229-17E4-4CF3-8888-B3C3CEBE10A2}" destId="{9AF9A7BF-491E-4BEE-BCB2-8CBA951F77C6}" srcOrd="0" destOrd="0" presId="urn:microsoft.com/office/officeart/2005/8/layout/venn2"/>
    <dgm:cxn modelId="{CA93E3CA-1E7A-41C0-A9B2-E802C18C382D}" type="presOf" srcId="{6C83CC8E-D0A8-46CA-B588-8CF19CFAD66B}" destId="{C62BE71D-49B8-4388-877B-4AD68A8119DA}" srcOrd="1" destOrd="0" presId="urn:microsoft.com/office/officeart/2005/8/layout/venn2"/>
    <dgm:cxn modelId="{0A7CFD32-E7EC-4988-8CB4-1F1558CD319A}" type="presOf" srcId="{93D2FC33-4974-4393-BA70-E8B94DC50EA5}" destId="{7FA08DF6-CCFB-43A2-A648-DA0EC284E0D7}" srcOrd="0" destOrd="0" presId="urn:microsoft.com/office/officeart/2005/8/layout/venn2"/>
    <dgm:cxn modelId="{EF932E27-3E4C-4A6D-9397-AC7EDF9F1E60}" srcId="{93D2FC33-4974-4393-BA70-E8B94DC50EA5}" destId="{5A99A450-3905-474B-8944-5A8D919F3793}" srcOrd="0" destOrd="0" parTransId="{005AD38F-4CA3-482C-9A9B-05243A862CE5}" sibTransId="{48740B51-8257-416E-AEE7-AA83C992B9A4}"/>
    <dgm:cxn modelId="{905955F5-1204-40C0-BEBA-78A7C3C159E4}" type="presParOf" srcId="{7FA08DF6-CCFB-43A2-A648-DA0EC284E0D7}" destId="{E8B5A617-3CBB-4049-A40B-4EBE3055787E}" srcOrd="0" destOrd="0" presId="urn:microsoft.com/office/officeart/2005/8/layout/venn2"/>
    <dgm:cxn modelId="{D932EB8E-0A34-4C21-B138-C4F68228D22A}" type="presParOf" srcId="{E8B5A617-3CBB-4049-A40B-4EBE3055787E}" destId="{642F0A23-79AB-49B6-96AB-B558DB0F5E36}" srcOrd="0" destOrd="0" presId="urn:microsoft.com/office/officeart/2005/8/layout/venn2"/>
    <dgm:cxn modelId="{F70B672A-8ADB-41CA-A56B-34D7B53AAA74}" type="presParOf" srcId="{E8B5A617-3CBB-4049-A40B-4EBE3055787E}" destId="{40E1C1CD-DA08-442A-912A-0C6B4B8FE9A0}" srcOrd="1" destOrd="0" presId="urn:microsoft.com/office/officeart/2005/8/layout/venn2"/>
    <dgm:cxn modelId="{DBEF4FD4-CD27-42EF-BAB7-67B19C7E430A}" type="presParOf" srcId="{7FA08DF6-CCFB-43A2-A648-DA0EC284E0D7}" destId="{8E1E053D-2FE8-4077-86E9-016CC335E47E}" srcOrd="1" destOrd="0" presId="urn:microsoft.com/office/officeart/2005/8/layout/venn2"/>
    <dgm:cxn modelId="{7B3F662A-EBFF-4926-AE08-3080F0EC6EA3}" type="presParOf" srcId="{8E1E053D-2FE8-4077-86E9-016CC335E47E}" destId="{9AF9A7BF-491E-4BEE-BCB2-8CBA951F77C6}" srcOrd="0" destOrd="0" presId="urn:microsoft.com/office/officeart/2005/8/layout/venn2"/>
    <dgm:cxn modelId="{13064948-E802-44B1-AB11-461E75C7D638}" type="presParOf" srcId="{8E1E053D-2FE8-4077-86E9-016CC335E47E}" destId="{7ED89C52-F040-4EA8-8714-D7B7AEB66473}" srcOrd="1" destOrd="0" presId="urn:microsoft.com/office/officeart/2005/8/layout/venn2"/>
    <dgm:cxn modelId="{AC208DE5-0186-4B6B-97D7-4D49EB681D24}" type="presParOf" srcId="{7FA08DF6-CCFB-43A2-A648-DA0EC284E0D7}" destId="{6158B003-09B3-4ECA-841D-F945124B624B}" srcOrd="2" destOrd="0" presId="urn:microsoft.com/office/officeart/2005/8/layout/venn2"/>
    <dgm:cxn modelId="{8BD1D4E4-F4D8-4881-A6E6-E27221913C5E}" type="presParOf" srcId="{6158B003-09B3-4ECA-841D-F945124B624B}" destId="{77A05BA9-AB34-4D7A-8808-11A98556F363}" srcOrd="0" destOrd="0" presId="urn:microsoft.com/office/officeart/2005/8/layout/venn2"/>
    <dgm:cxn modelId="{809D857C-AE1E-4209-B799-A9BD4EBCCE16}" type="presParOf" srcId="{6158B003-09B3-4ECA-841D-F945124B624B}" destId="{C62BE71D-49B8-4388-877B-4AD68A8119D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D2DC4-3450-4CF1-A7DD-CB1F040255EB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79C60A1-4C30-4483-8A68-313FE737FC96}">
      <dgm:prSet phldrT="[Text]" custT="1"/>
      <dgm:spPr/>
      <dgm:t>
        <a:bodyPr/>
        <a:lstStyle/>
        <a:p>
          <a:r>
            <a:rPr lang="en-US" sz="2400" dirty="0" smtClean="0"/>
            <a:t>February 4</a:t>
          </a:r>
          <a:r>
            <a:rPr lang="en-US" sz="2400" baseline="30000" dirty="0" smtClean="0"/>
            <a:t>th</a:t>
          </a:r>
          <a:r>
            <a:rPr lang="en-US" sz="2400" dirty="0" smtClean="0"/>
            <a:t>: Data Yearbooks distributed</a:t>
          </a:r>
          <a:endParaRPr lang="en-US" sz="2400" dirty="0"/>
        </a:p>
      </dgm:t>
    </dgm:pt>
    <dgm:pt modelId="{BD1935E3-3C9C-4EC1-B27D-3976441B9635}" type="parTrans" cxnId="{39A60829-366C-443A-B4DB-31D482C32BB4}">
      <dgm:prSet/>
      <dgm:spPr/>
      <dgm:t>
        <a:bodyPr/>
        <a:lstStyle/>
        <a:p>
          <a:endParaRPr lang="en-US"/>
        </a:p>
      </dgm:t>
    </dgm:pt>
    <dgm:pt modelId="{1A38A4B1-B6E1-44C6-AE09-750605D365D5}" type="sibTrans" cxnId="{39A60829-366C-443A-B4DB-31D482C32BB4}">
      <dgm:prSet/>
      <dgm:spPr/>
      <dgm:t>
        <a:bodyPr/>
        <a:lstStyle/>
        <a:p>
          <a:endParaRPr lang="en-US"/>
        </a:p>
      </dgm:t>
    </dgm:pt>
    <dgm:pt modelId="{629D7861-4CAC-4880-9ADA-C2E398CDD680}">
      <dgm:prSet phldrT="[Text]" custT="1"/>
      <dgm:spPr/>
      <dgm:t>
        <a:bodyPr/>
        <a:lstStyle/>
        <a:p>
          <a:r>
            <a:rPr lang="en-US" sz="2400" dirty="0" smtClean="0"/>
            <a:t>March 15</a:t>
          </a:r>
          <a:r>
            <a:rPr lang="en-US" sz="2400" baseline="30000" dirty="0" smtClean="0"/>
            <a:t>th</a:t>
          </a:r>
          <a:r>
            <a:rPr lang="en-US" sz="2400" dirty="0" smtClean="0"/>
            <a:t>: APCs submit program reports</a:t>
          </a:r>
          <a:endParaRPr lang="en-US" sz="2400" dirty="0"/>
        </a:p>
      </dgm:t>
    </dgm:pt>
    <dgm:pt modelId="{4C5EC5A4-5652-45A2-98AF-87479B3A3137}" type="parTrans" cxnId="{FB2A071A-0801-4A8B-8193-0A304DF120E0}">
      <dgm:prSet/>
      <dgm:spPr/>
      <dgm:t>
        <a:bodyPr/>
        <a:lstStyle/>
        <a:p>
          <a:endParaRPr lang="en-US"/>
        </a:p>
      </dgm:t>
    </dgm:pt>
    <dgm:pt modelId="{F7161591-2CFB-4C56-BF93-B86AA7C40658}" type="sibTrans" cxnId="{FB2A071A-0801-4A8B-8193-0A304DF120E0}">
      <dgm:prSet/>
      <dgm:spPr/>
      <dgm:t>
        <a:bodyPr/>
        <a:lstStyle/>
        <a:p>
          <a:endParaRPr lang="en-US"/>
        </a:p>
      </dgm:t>
    </dgm:pt>
    <dgm:pt modelId="{F3DB422D-5752-4147-BA59-66D4417FAA0E}">
      <dgm:prSet phldrT="[Text]" phldr="1"/>
      <dgm:spPr/>
      <dgm:t>
        <a:bodyPr/>
        <a:lstStyle/>
        <a:p>
          <a:endParaRPr lang="en-US"/>
        </a:p>
      </dgm:t>
    </dgm:pt>
    <dgm:pt modelId="{B04C470E-6167-4C63-AB33-825FE5BEF5B8}" type="parTrans" cxnId="{651F59FC-F257-42FA-9F97-0D758DC4321B}">
      <dgm:prSet/>
      <dgm:spPr/>
      <dgm:t>
        <a:bodyPr/>
        <a:lstStyle/>
        <a:p>
          <a:endParaRPr lang="en-US"/>
        </a:p>
      </dgm:t>
    </dgm:pt>
    <dgm:pt modelId="{B28B3154-3D9B-4356-A12F-8A7B9B4D3EBC}" type="sibTrans" cxnId="{651F59FC-F257-42FA-9F97-0D758DC4321B}">
      <dgm:prSet/>
      <dgm:spPr/>
      <dgm:t>
        <a:bodyPr/>
        <a:lstStyle/>
        <a:p>
          <a:endParaRPr lang="en-US"/>
        </a:p>
      </dgm:t>
    </dgm:pt>
    <dgm:pt modelId="{42E7834B-8C5E-4336-A59B-50D49CE79775}">
      <dgm:prSet custT="1"/>
      <dgm:spPr/>
      <dgm:t>
        <a:bodyPr/>
        <a:lstStyle/>
        <a:p>
          <a:r>
            <a:rPr lang="en-US" sz="2400" dirty="0" smtClean="0"/>
            <a:t>April 1</a:t>
          </a:r>
          <a:r>
            <a:rPr lang="en-US" sz="2400" baseline="30000" dirty="0" smtClean="0"/>
            <a:t>st</a:t>
          </a:r>
          <a:r>
            <a:rPr lang="en-US" sz="2400" dirty="0" smtClean="0"/>
            <a:t>: Division Directors submit reports </a:t>
          </a:r>
        </a:p>
      </dgm:t>
    </dgm:pt>
    <dgm:pt modelId="{AEE6DE1B-989A-4A90-A82C-89767C7A78BE}" type="parTrans" cxnId="{20C63DBC-14E0-4A64-AC55-AC6C0E08AFDB}">
      <dgm:prSet/>
      <dgm:spPr/>
      <dgm:t>
        <a:bodyPr/>
        <a:lstStyle/>
        <a:p>
          <a:endParaRPr lang="en-US"/>
        </a:p>
      </dgm:t>
    </dgm:pt>
    <dgm:pt modelId="{C88B45A7-2AB0-41EF-8761-32550B0EC207}" type="sibTrans" cxnId="{20C63DBC-14E0-4A64-AC55-AC6C0E08AFDB}">
      <dgm:prSet/>
      <dgm:spPr/>
      <dgm:t>
        <a:bodyPr/>
        <a:lstStyle/>
        <a:p>
          <a:endParaRPr lang="en-US"/>
        </a:p>
      </dgm:t>
    </dgm:pt>
    <dgm:pt modelId="{A49086A1-E078-4816-BF7A-7F4490B58373}">
      <dgm:prSet custT="1"/>
      <dgm:spPr/>
      <dgm:t>
        <a:bodyPr/>
        <a:lstStyle/>
        <a:p>
          <a:r>
            <a:rPr lang="en-US" sz="2400" dirty="0" smtClean="0"/>
            <a:t>May 6</a:t>
          </a:r>
          <a:r>
            <a:rPr lang="en-US" sz="2400" baseline="30000" dirty="0" smtClean="0"/>
            <a:t>th</a:t>
          </a:r>
          <a:r>
            <a:rPr lang="en-US" sz="2400" dirty="0" smtClean="0"/>
            <a:t>: GSE faculty receive briefing on Executive Team decisions, next steps</a:t>
          </a:r>
        </a:p>
      </dgm:t>
    </dgm:pt>
    <dgm:pt modelId="{0A189333-3AB0-4CC9-9B37-6D2A0EE9C57B}" type="parTrans" cxnId="{C8A36108-E557-4074-9D65-A1817AE74A6B}">
      <dgm:prSet/>
      <dgm:spPr/>
      <dgm:t>
        <a:bodyPr/>
        <a:lstStyle/>
        <a:p>
          <a:endParaRPr lang="en-US"/>
        </a:p>
      </dgm:t>
    </dgm:pt>
    <dgm:pt modelId="{76112FE7-C030-43FC-9166-92E66DC77BEB}" type="sibTrans" cxnId="{C8A36108-E557-4074-9D65-A1817AE74A6B}">
      <dgm:prSet/>
      <dgm:spPr/>
      <dgm:t>
        <a:bodyPr/>
        <a:lstStyle/>
        <a:p>
          <a:endParaRPr lang="en-US"/>
        </a:p>
      </dgm:t>
    </dgm:pt>
    <dgm:pt modelId="{5EBE9A28-1004-4D7A-82DE-221070D8F817}">
      <dgm:prSet custT="1"/>
      <dgm:spPr/>
      <dgm:t>
        <a:bodyPr/>
        <a:lstStyle/>
        <a:p>
          <a:r>
            <a:rPr lang="en-US" sz="2400" dirty="0" smtClean="0"/>
            <a:t>May 15</a:t>
          </a:r>
          <a:r>
            <a:rPr lang="en-US" sz="2400" baseline="30000" dirty="0" smtClean="0"/>
            <a:t>th</a:t>
          </a:r>
          <a:r>
            <a:rPr lang="en-US" sz="2400" dirty="0" smtClean="0"/>
            <a:t>: Executive Team final written summary; NCATE team begins </a:t>
          </a:r>
          <a:br>
            <a:rPr lang="en-US" sz="2400" dirty="0" smtClean="0"/>
          </a:br>
          <a:r>
            <a:rPr lang="en-US" sz="2400" dirty="0" smtClean="0"/>
            <a:t>Institutional Report</a:t>
          </a:r>
        </a:p>
      </dgm:t>
    </dgm:pt>
    <dgm:pt modelId="{EE336B6A-1754-461B-B738-E618CD164482}" type="parTrans" cxnId="{6E8D8964-80ED-4E95-AC9E-35BCF2173BEA}">
      <dgm:prSet/>
      <dgm:spPr/>
      <dgm:t>
        <a:bodyPr/>
        <a:lstStyle/>
        <a:p>
          <a:endParaRPr lang="en-US"/>
        </a:p>
      </dgm:t>
    </dgm:pt>
    <dgm:pt modelId="{9DBFC65B-77CB-48D5-A305-625FFE7577E6}" type="sibTrans" cxnId="{6E8D8964-80ED-4E95-AC9E-35BCF2173BEA}">
      <dgm:prSet/>
      <dgm:spPr/>
      <dgm:t>
        <a:bodyPr/>
        <a:lstStyle/>
        <a:p>
          <a:endParaRPr lang="en-US"/>
        </a:p>
      </dgm:t>
    </dgm:pt>
    <dgm:pt modelId="{F22A05D6-9BA9-4CBC-B0CE-D6AD8EF7F119}">
      <dgm:prSet/>
      <dgm:spPr/>
      <dgm:t>
        <a:bodyPr/>
        <a:lstStyle/>
        <a:p>
          <a:endParaRPr lang="en-US"/>
        </a:p>
      </dgm:t>
    </dgm:pt>
    <dgm:pt modelId="{3F44A694-856A-42FD-9225-6171ECF618C5}" type="parTrans" cxnId="{BAD834BA-3D15-4512-A383-74E5E433E142}">
      <dgm:prSet/>
      <dgm:spPr/>
      <dgm:t>
        <a:bodyPr/>
        <a:lstStyle/>
        <a:p>
          <a:endParaRPr lang="en-US"/>
        </a:p>
      </dgm:t>
    </dgm:pt>
    <dgm:pt modelId="{888E23C9-1852-4A3B-8023-B752341B8C52}" type="sibTrans" cxnId="{BAD834BA-3D15-4512-A383-74E5E433E142}">
      <dgm:prSet/>
      <dgm:spPr/>
      <dgm:t>
        <a:bodyPr/>
        <a:lstStyle/>
        <a:p>
          <a:endParaRPr lang="en-US"/>
        </a:p>
      </dgm:t>
    </dgm:pt>
    <dgm:pt modelId="{2BEF7B0F-1980-4D35-B9B3-CA24AAB72520}" type="pres">
      <dgm:prSet presAssocID="{BC8D2DC4-3450-4CF1-A7DD-CB1F040255E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F3CF53-547F-457D-B4AA-C471F9CB6A5B}" type="pres">
      <dgm:prSet presAssocID="{BC8D2DC4-3450-4CF1-A7DD-CB1F040255EB}" presName="dummyMaxCanvas" presStyleCnt="0">
        <dgm:presLayoutVars/>
      </dgm:prSet>
      <dgm:spPr/>
    </dgm:pt>
    <dgm:pt modelId="{FCAC946E-7894-465B-AC4B-4F2A803CEAAD}" type="pres">
      <dgm:prSet presAssocID="{BC8D2DC4-3450-4CF1-A7DD-CB1F040255EB}" presName="FiveNodes_1" presStyleLbl="node1" presStyleIdx="0" presStyleCnt="5" custScaleY="44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CA82A-CC45-4378-8DDC-603F2E6AF86F}" type="pres">
      <dgm:prSet presAssocID="{BC8D2DC4-3450-4CF1-A7DD-CB1F040255EB}" presName="FiveNodes_2" presStyleLbl="node1" presStyleIdx="1" presStyleCnt="5" custScaleY="58696" custLinFactNeighborX="-864" custLinFactNeighborY="-29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4E1EA-17A0-4F26-938D-B124FF89B24A}" type="pres">
      <dgm:prSet presAssocID="{BC8D2DC4-3450-4CF1-A7DD-CB1F040255EB}" presName="FiveNodes_3" presStyleLbl="node1" presStyleIdx="2" presStyleCnt="5" custScaleY="56361" custLinFactNeighborX="-627" custLinFactNeighborY="-56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F5E24-44E4-42AE-812D-FB2A9F03B23D}" type="pres">
      <dgm:prSet presAssocID="{BC8D2DC4-3450-4CF1-A7DD-CB1F040255EB}" presName="FiveNodes_4" presStyleLbl="node1" presStyleIdx="3" presStyleCnt="5" custScaleY="93238" custLinFactNeighborX="710" custLinFactNeighborY="-63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7E0D9-3E08-4D4B-8066-006DE75DE4C1}" type="pres">
      <dgm:prSet presAssocID="{BC8D2DC4-3450-4CF1-A7DD-CB1F040255EB}" presName="FiveNodes_5" presStyleLbl="node1" presStyleIdx="4" presStyleCnt="5" custLinFactNeighborX="0" custLinFactNeighborY="-44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EC2E3-0354-4490-AF3E-4EDE3FB03077}" type="pres">
      <dgm:prSet presAssocID="{BC8D2DC4-3450-4CF1-A7DD-CB1F040255EB}" presName="FiveConn_1-2" presStyleLbl="fgAccFollowNode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88026-18E3-48EA-95DE-8287D973A023}" type="pres">
      <dgm:prSet presAssocID="{BC8D2DC4-3450-4CF1-A7DD-CB1F040255EB}" presName="FiveConn_2-3" presStyleLbl="fgAccFollowNode1" presStyleIdx="1" presStyleCnt="4" custScaleY="100000" custLinFactNeighborX="-19472" custLinFactNeighborY="-39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A263B-44C0-405E-9D68-63E0DBAAAD01}" type="pres">
      <dgm:prSet presAssocID="{BC8D2DC4-3450-4CF1-A7DD-CB1F040255EB}" presName="FiveConn_3-4" presStyleLbl="fgAccFollowNode1" presStyleIdx="2" presStyleCnt="4" custLinFactNeighborX="-4422" custLinFactNeighborY="-76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345DF-CA7C-4E8B-86A3-28A6484ACD15}" type="pres">
      <dgm:prSet presAssocID="{BC8D2DC4-3450-4CF1-A7DD-CB1F040255EB}" presName="FiveConn_4-5" presStyleLbl="fgAccFollowNode1" presStyleIdx="3" presStyleCnt="4" custLinFactNeighborX="-1759" custLinFactNeighborY="-54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B921D-6BD4-42EB-884A-346A7B9E9302}" type="pres">
      <dgm:prSet presAssocID="{BC8D2DC4-3450-4CF1-A7DD-CB1F040255E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AD664-CB47-434D-977C-1CC7E5373010}" type="pres">
      <dgm:prSet presAssocID="{BC8D2DC4-3450-4CF1-A7DD-CB1F040255E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A31BB-16C5-4901-8831-EB682B730412}" type="pres">
      <dgm:prSet presAssocID="{BC8D2DC4-3450-4CF1-A7DD-CB1F040255E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80587-2AAE-402B-9D81-D6FCD559B698}" type="pres">
      <dgm:prSet presAssocID="{BC8D2DC4-3450-4CF1-A7DD-CB1F040255E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3C215-623F-41BB-8A34-9AA7B4886A49}" type="pres">
      <dgm:prSet presAssocID="{BC8D2DC4-3450-4CF1-A7DD-CB1F040255E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63DBC-14E0-4A64-AC55-AC6C0E08AFDB}" srcId="{BC8D2DC4-3450-4CF1-A7DD-CB1F040255EB}" destId="{42E7834B-8C5E-4336-A59B-50D49CE79775}" srcOrd="2" destOrd="0" parTransId="{AEE6DE1B-989A-4A90-A82C-89767C7A78BE}" sibTransId="{C88B45A7-2AB0-41EF-8761-32550B0EC207}"/>
    <dgm:cxn modelId="{B121EF2E-50A0-4139-9401-3CEC9D7E9864}" type="presOf" srcId="{1A38A4B1-B6E1-44C6-AE09-750605D365D5}" destId="{757EC2E3-0354-4490-AF3E-4EDE3FB03077}" srcOrd="0" destOrd="0" presId="urn:microsoft.com/office/officeart/2005/8/layout/vProcess5"/>
    <dgm:cxn modelId="{175C9320-DFE6-45CE-A509-56B3E146BF30}" type="presOf" srcId="{A49086A1-E078-4816-BF7A-7F4490B58373}" destId="{3EFF5E24-44E4-42AE-812D-FB2A9F03B23D}" srcOrd="0" destOrd="0" presId="urn:microsoft.com/office/officeart/2005/8/layout/vProcess5"/>
    <dgm:cxn modelId="{DE973BE5-3A40-4BEE-AADA-180C4DCB48FA}" type="presOf" srcId="{979C60A1-4C30-4483-8A68-313FE737FC96}" destId="{FCAC946E-7894-465B-AC4B-4F2A803CEAAD}" srcOrd="0" destOrd="0" presId="urn:microsoft.com/office/officeart/2005/8/layout/vProcess5"/>
    <dgm:cxn modelId="{4C24BF2D-40B9-4DF1-880F-6885DA170FF4}" type="presOf" srcId="{5EBE9A28-1004-4D7A-82DE-221070D8F817}" destId="{8B63C215-623F-41BB-8A34-9AA7B4886A49}" srcOrd="1" destOrd="0" presId="urn:microsoft.com/office/officeart/2005/8/layout/vProcess5"/>
    <dgm:cxn modelId="{BAD834BA-3D15-4512-A383-74E5E433E142}" srcId="{BC8D2DC4-3450-4CF1-A7DD-CB1F040255EB}" destId="{F22A05D6-9BA9-4CBC-B0CE-D6AD8EF7F119}" srcOrd="5" destOrd="0" parTransId="{3F44A694-856A-42FD-9225-6171ECF618C5}" sibTransId="{888E23C9-1852-4A3B-8023-B752341B8C52}"/>
    <dgm:cxn modelId="{39A60829-366C-443A-B4DB-31D482C32BB4}" srcId="{BC8D2DC4-3450-4CF1-A7DD-CB1F040255EB}" destId="{979C60A1-4C30-4483-8A68-313FE737FC96}" srcOrd="0" destOrd="0" parTransId="{BD1935E3-3C9C-4EC1-B27D-3976441B9635}" sibTransId="{1A38A4B1-B6E1-44C6-AE09-750605D365D5}"/>
    <dgm:cxn modelId="{C2CD1594-7022-45DB-B223-B29E3504E903}" type="presOf" srcId="{42E7834B-8C5E-4336-A59B-50D49CE79775}" destId="{6E14E1EA-17A0-4F26-938D-B124FF89B24A}" srcOrd="0" destOrd="0" presId="urn:microsoft.com/office/officeart/2005/8/layout/vProcess5"/>
    <dgm:cxn modelId="{522B8A31-A97C-48FC-9BC6-037450D3EE92}" type="presOf" srcId="{5EBE9A28-1004-4D7A-82DE-221070D8F817}" destId="{1FC7E0D9-3E08-4D4B-8066-006DE75DE4C1}" srcOrd="0" destOrd="0" presId="urn:microsoft.com/office/officeart/2005/8/layout/vProcess5"/>
    <dgm:cxn modelId="{FB2A071A-0801-4A8B-8193-0A304DF120E0}" srcId="{BC8D2DC4-3450-4CF1-A7DD-CB1F040255EB}" destId="{629D7861-4CAC-4880-9ADA-C2E398CDD680}" srcOrd="1" destOrd="0" parTransId="{4C5EC5A4-5652-45A2-98AF-87479B3A3137}" sibTransId="{F7161591-2CFB-4C56-BF93-B86AA7C40658}"/>
    <dgm:cxn modelId="{F174029C-5F03-4E64-9C25-7ABA2C729A81}" type="presOf" srcId="{A49086A1-E078-4816-BF7A-7F4490B58373}" destId="{FAE80587-2AAE-402B-9D81-D6FCD559B698}" srcOrd="1" destOrd="0" presId="urn:microsoft.com/office/officeart/2005/8/layout/vProcess5"/>
    <dgm:cxn modelId="{A8C253C5-F03B-461E-A59E-B7A95336764F}" type="presOf" srcId="{629D7861-4CAC-4880-9ADA-C2E398CDD680}" destId="{E14CA82A-CC45-4378-8DDC-603F2E6AF86F}" srcOrd="0" destOrd="0" presId="urn:microsoft.com/office/officeart/2005/8/layout/vProcess5"/>
    <dgm:cxn modelId="{65840ECC-FA52-4595-9B24-35630574A4E9}" type="presOf" srcId="{76112FE7-C030-43FC-9166-92E66DC77BEB}" destId="{978345DF-CA7C-4E8B-86A3-28A6484ACD15}" srcOrd="0" destOrd="0" presId="urn:microsoft.com/office/officeart/2005/8/layout/vProcess5"/>
    <dgm:cxn modelId="{6E8D8964-80ED-4E95-AC9E-35BCF2173BEA}" srcId="{BC8D2DC4-3450-4CF1-A7DD-CB1F040255EB}" destId="{5EBE9A28-1004-4D7A-82DE-221070D8F817}" srcOrd="4" destOrd="0" parTransId="{EE336B6A-1754-461B-B738-E618CD164482}" sibTransId="{9DBFC65B-77CB-48D5-A305-625FFE7577E6}"/>
    <dgm:cxn modelId="{DBE037DA-DC00-44D5-82E6-70559B1559EC}" type="presOf" srcId="{42E7834B-8C5E-4336-A59B-50D49CE79775}" destId="{601A31BB-16C5-4901-8831-EB682B730412}" srcOrd="1" destOrd="0" presId="urn:microsoft.com/office/officeart/2005/8/layout/vProcess5"/>
    <dgm:cxn modelId="{C8A36108-E557-4074-9D65-A1817AE74A6B}" srcId="{BC8D2DC4-3450-4CF1-A7DD-CB1F040255EB}" destId="{A49086A1-E078-4816-BF7A-7F4490B58373}" srcOrd="3" destOrd="0" parTransId="{0A189333-3AB0-4CC9-9B37-6D2A0EE9C57B}" sibTransId="{76112FE7-C030-43FC-9166-92E66DC77BEB}"/>
    <dgm:cxn modelId="{8CACB75F-165B-4624-8328-6AFD39018DB4}" type="presOf" srcId="{F7161591-2CFB-4C56-BF93-B86AA7C40658}" destId="{E6A88026-18E3-48EA-95DE-8287D973A023}" srcOrd="0" destOrd="0" presId="urn:microsoft.com/office/officeart/2005/8/layout/vProcess5"/>
    <dgm:cxn modelId="{C2181872-A7DD-464A-B5BD-934CDCCB0977}" type="presOf" srcId="{C88B45A7-2AB0-41EF-8761-32550B0EC207}" destId="{06AA263B-44C0-405E-9D68-63E0DBAAAD01}" srcOrd="0" destOrd="0" presId="urn:microsoft.com/office/officeart/2005/8/layout/vProcess5"/>
    <dgm:cxn modelId="{8B80A288-BB7E-44D7-B61F-80DE5148E3E0}" type="presOf" srcId="{BC8D2DC4-3450-4CF1-A7DD-CB1F040255EB}" destId="{2BEF7B0F-1980-4D35-B9B3-CA24AAB72520}" srcOrd="0" destOrd="0" presId="urn:microsoft.com/office/officeart/2005/8/layout/vProcess5"/>
    <dgm:cxn modelId="{651F59FC-F257-42FA-9F97-0D758DC4321B}" srcId="{BC8D2DC4-3450-4CF1-A7DD-CB1F040255EB}" destId="{F3DB422D-5752-4147-BA59-66D4417FAA0E}" srcOrd="6" destOrd="0" parTransId="{B04C470E-6167-4C63-AB33-825FE5BEF5B8}" sibTransId="{B28B3154-3D9B-4356-A12F-8A7B9B4D3EBC}"/>
    <dgm:cxn modelId="{DBC2179D-70E5-4F46-8DBC-D97FD4A19AD9}" type="presOf" srcId="{979C60A1-4C30-4483-8A68-313FE737FC96}" destId="{780B921D-6BD4-42EB-884A-346A7B9E9302}" srcOrd="1" destOrd="0" presId="urn:microsoft.com/office/officeart/2005/8/layout/vProcess5"/>
    <dgm:cxn modelId="{3AEABFA7-2631-4094-B914-C0C41BE96125}" type="presOf" srcId="{629D7861-4CAC-4880-9ADA-C2E398CDD680}" destId="{792AD664-CB47-434D-977C-1CC7E5373010}" srcOrd="1" destOrd="0" presId="urn:microsoft.com/office/officeart/2005/8/layout/vProcess5"/>
    <dgm:cxn modelId="{2EC145A2-4090-4165-9C70-CCCAA9488E27}" type="presParOf" srcId="{2BEF7B0F-1980-4D35-B9B3-CA24AAB72520}" destId="{4CF3CF53-547F-457D-B4AA-C471F9CB6A5B}" srcOrd="0" destOrd="0" presId="urn:microsoft.com/office/officeart/2005/8/layout/vProcess5"/>
    <dgm:cxn modelId="{3D4F58D6-4A0B-4FA4-AD68-9DD6F4885ACD}" type="presParOf" srcId="{2BEF7B0F-1980-4D35-B9B3-CA24AAB72520}" destId="{FCAC946E-7894-465B-AC4B-4F2A803CEAAD}" srcOrd="1" destOrd="0" presId="urn:microsoft.com/office/officeart/2005/8/layout/vProcess5"/>
    <dgm:cxn modelId="{486E423E-AF76-4F7C-B3AF-E12D1CB98730}" type="presParOf" srcId="{2BEF7B0F-1980-4D35-B9B3-CA24AAB72520}" destId="{E14CA82A-CC45-4378-8DDC-603F2E6AF86F}" srcOrd="2" destOrd="0" presId="urn:microsoft.com/office/officeart/2005/8/layout/vProcess5"/>
    <dgm:cxn modelId="{21A2232A-81EC-4D21-AC6A-FCE7FCA398BE}" type="presParOf" srcId="{2BEF7B0F-1980-4D35-B9B3-CA24AAB72520}" destId="{6E14E1EA-17A0-4F26-938D-B124FF89B24A}" srcOrd="3" destOrd="0" presId="urn:microsoft.com/office/officeart/2005/8/layout/vProcess5"/>
    <dgm:cxn modelId="{2CB1DED7-1099-4FE8-A887-EBAF84EB31F9}" type="presParOf" srcId="{2BEF7B0F-1980-4D35-B9B3-CA24AAB72520}" destId="{3EFF5E24-44E4-42AE-812D-FB2A9F03B23D}" srcOrd="4" destOrd="0" presId="urn:microsoft.com/office/officeart/2005/8/layout/vProcess5"/>
    <dgm:cxn modelId="{F2B29D95-6E8C-4DB5-A6B3-7489E211F7A8}" type="presParOf" srcId="{2BEF7B0F-1980-4D35-B9B3-CA24AAB72520}" destId="{1FC7E0D9-3E08-4D4B-8066-006DE75DE4C1}" srcOrd="5" destOrd="0" presId="urn:microsoft.com/office/officeart/2005/8/layout/vProcess5"/>
    <dgm:cxn modelId="{E70DEDA4-F9FA-4DBF-B142-461B261D5F19}" type="presParOf" srcId="{2BEF7B0F-1980-4D35-B9B3-CA24AAB72520}" destId="{757EC2E3-0354-4490-AF3E-4EDE3FB03077}" srcOrd="6" destOrd="0" presId="urn:microsoft.com/office/officeart/2005/8/layout/vProcess5"/>
    <dgm:cxn modelId="{250EFE66-6086-4F57-B36F-2F3F10CBDA9C}" type="presParOf" srcId="{2BEF7B0F-1980-4D35-B9B3-CA24AAB72520}" destId="{E6A88026-18E3-48EA-95DE-8287D973A023}" srcOrd="7" destOrd="0" presId="urn:microsoft.com/office/officeart/2005/8/layout/vProcess5"/>
    <dgm:cxn modelId="{265EC5BE-8DFF-46A3-9733-704B9E68DDDB}" type="presParOf" srcId="{2BEF7B0F-1980-4D35-B9B3-CA24AAB72520}" destId="{06AA263B-44C0-405E-9D68-63E0DBAAAD01}" srcOrd="8" destOrd="0" presId="urn:microsoft.com/office/officeart/2005/8/layout/vProcess5"/>
    <dgm:cxn modelId="{95FC2290-05F1-4CF6-8D6C-6744C5CB355D}" type="presParOf" srcId="{2BEF7B0F-1980-4D35-B9B3-CA24AAB72520}" destId="{978345DF-CA7C-4E8B-86A3-28A6484ACD15}" srcOrd="9" destOrd="0" presId="urn:microsoft.com/office/officeart/2005/8/layout/vProcess5"/>
    <dgm:cxn modelId="{1F20763C-0C86-4431-835E-5A217B6C01B4}" type="presParOf" srcId="{2BEF7B0F-1980-4D35-B9B3-CA24AAB72520}" destId="{780B921D-6BD4-42EB-884A-346A7B9E9302}" srcOrd="10" destOrd="0" presId="urn:microsoft.com/office/officeart/2005/8/layout/vProcess5"/>
    <dgm:cxn modelId="{43B66597-C86C-4287-96D2-F167B25F4DBE}" type="presParOf" srcId="{2BEF7B0F-1980-4D35-B9B3-CA24AAB72520}" destId="{792AD664-CB47-434D-977C-1CC7E5373010}" srcOrd="11" destOrd="0" presId="urn:microsoft.com/office/officeart/2005/8/layout/vProcess5"/>
    <dgm:cxn modelId="{F23D1995-6808-4564-A980-BA9AF0952446}" type="presParOf" srcId="{2BEF7B0F-1980-4D35-B9B3-CA24AAB72520}" destId="{601A31BB-16C5-4901-8831-EB682B730412}" srcOrd="12" destOrd="0" presId="urn:microsoft.com/office/officeart/2005/8/layout/vProcess5"/>
    <dgm:cxn modelId="{D422D951-A276-4CE7-A659-3B1D2E29C8B6}" type="presParOf" srcId="{2BEF7B0F-1980-4D35-B9B3-CA24AAB72520}" destId="{FAE80587-2AAE-402B-9D81-D6FCD559B698}" srcOrd="13" destOrd="0" presId="urn:microsoft.com/office/officeart/2005/8/layout/vProcess5"/>
    <dgm:cxn modelId="{8D04BF9F-1806-4BDD-9EDA-9EBD7E0F3263}" type="presParOf" srcId="{2BEF7B0F-1980-4D35-B9B3-CA24AAB72520}" destId="{8B63C215-623F-41BB-8A34-9AA7B4886A4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B8224-7902-4637-BB81-0C4A02140FC1}" type="doc">
      <dgm:prSet loTypeId="urn:microsoft.com/office/officeart/2005/8/layout/cycle1" loCatId="cycle" qsTypeId="urn:microsoft.com/office/officeart/2005/8/quickstyle/simple1" qsCatId="simple" csTypeId="urn:microsoft.com/office/officeart/2005/8/colors/accent1_1" csCatId="accent1" phldr="1"/>
      <dgm:spPr/>
    </dgm:pt>
    <dgm:pt modelId="{318EE181-769A-4307-930F-7E7BFB188D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Root cause </a:t>
          </a:r>
          <a:b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</a:b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analysis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2B55F480-4065-4C22-BABD-7E4ED590E053}" type="parTrans" cxnId="{B5243377-20D8-461B-9D93-E128A4C5B929}">
      <dgm:prSet/>
      <dgm:spPr/>
      <dgm:t>
        <a:bodyPr/>
        <a:lstStyle/>
        <a:p>
          <a:pPr algn="ctr"/>
          <a:endParaRPr lang="en-US"/>
        </a:p>
      </dgm:t>
    </dgm:pt>
    <dgm:pt modelId="{7507493E-0879-4A43-B6A4-4092C90A23C7}" type="sibTrans" cxnId="{B5243377-20D8-461B-9D93-E128A4C5B929}">
      <dgm:prSet/>
      <dgm:spPr/>
      <dgm:t>
        <a:bodyPr/>
        <a:lstStyle/>
        <a:p>
          <a:pPr algn="ctr"/>
          <a:endParaRPr lang="en-US"/>
        </a:p>
      </dgm:t>
    </dgm:pt>
    <dgm:pt modelId="{B8143008-000F-4F4E-BCDB-1D89CDDE05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Solution development and action planning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214EC0D4-4365-4C94-82DE-207ED1715CB8}" type="parTrans" cxnId="{D0462CA8-BA8E-43F4-9A93-254C2FA8B89A}">
      <dgm:prSet/>
      <dgm:spPr/>
      <dgm:t>
        <a:bodyPr/>
        <a:lstStyle/>
        <a:p>
          <a:pPr algn="ctr"/>
          <a:endParaRPr lang="en-US"/>
        </a:p>
      </dgm:t>
    </dgm:pt>
    <dgm:pt modelId="{72A60DC7-0E6B-4530-8433-EC34F8069C33}" type="sibTrans" cxnId="{D0462CA8-BA8E-43F4-9A93-254C2FA8B89A}">
      <dgm:prSet/>
      <dgm:spPr/>
      <dgm:t>
        <a:bodyPr/>
        <a:lstStyle/>
        <a:p>
          <a:pPr algn="ctr"/>
          <a:endParaRPr lang="en-US"/>
        </a:p>
      </dgm:t>
    </dgm:pt>
    <dgm:pt modelId="{F3858EBC-C184-49AA-B1AB-83E777BBAC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Reflective</a:t>
          </a:r>
          <a:b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</a:b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practice and evaluation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1DEDB61A-8E0A-4859-B006-C4270EDEE8DB}" type="parTrans" cxnId="{E1045717-3428-4C5E-B167-98B3A0158204}">
      <dgm:prSet/>
      <dgm:spPr/>
      <dgm:t>
        <a:bodyPr/>
        <a:lstStyle/>
        <a:p>
          <a:pPr algn="ctr"/>
          <a:endParaRPr lang="en-US"/>
        </a:p>
      </dgm:t>
    </dgm:pt>
    <dgm:pt modelId="{18005F51-525A-4FBC-95B3-AE8EE94A1D6B}" type="sibTrans" cxnId="{E1045717-3428-4C5E-B167-98B3A0158204}">
      <dgm:prSet/>
      <dgm:spPr/>
      <dgm:t>
        <a:bodyPr/>
        <a:lstStyle/>
        <a:p>
          <a:pPr algn="ctr"/>
          <a:endParaRPr lang="en-US"/>
        </a:p>
      </dgm:t>
    </dgm:pt>
    <dgm:pt modelId="{4580F937-8F4F-4FA3-9EBE-EA41B73EE3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Collaborative problem </a:t>
          </a:r>
          <a:b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</a:br>
          <a:r>
            <a:rPr kumimoji="0" lang="en-US" b="0" i="0" u="none" strike="noStrike" cap="none" normalizeH="0" baseline="0" smtClean="0">
              <a:ln/>
              <a:effectLst/>
              <a:latin typeface="Calibri" pitchFamily="34" charset="0"/>
            </a:rPr>
            <a:t>diagnosis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9626990C-0BAF-42A5-B33F-23AAFED3FA61}" type="parTrans" cxnId="{5E8A2516-FEA8-483D-AC83-182C94EEBDC6}">
      <dgm:prSet/>
      <dgm:spPr/>
      <dgm:t>
        <a:bodyPr/>
        <a:lstStyle/>
        <a:p>
          <a:pPr algn="ctr"/>
          <a:endParaRPr lang="en-US"/>
        </a:p>
      </dgm:t>
    </dgm:pt>
    <dgm:pt modelId="{8595912D-A7CA-40E6-B867-2CB6CF97EC65}" type="sibTrans" cxnId="{5E8A2516-FEA8-483D-AC83-182C94EEBDC6}">
      <dgm:prSet/>
      <dgm:spPr/>
      <dgm:t>
        <a:bodyPr/>
        <a:lstStyle/>
        <a:p>
          <a:pPr algn="ctr"/>
          <a:endParaRPr lang="en-US"/>
        </a:p>
      </dgm:t>
    </dgm:pt>
    <dgm:pt modelId="{58996866-06D7-4CE7-82E4-D323A0449465}" type="pres">
      <dgm:prSet presAssocID="{6F4B8224-7902-4637-BB81-0C4A02140FC1}" presName="cycle" presStyleCnt="0">
        <dgm:presLayoutVars>
          <dgm:dir/>
          <dgm:resizeHandles val="exact"/>
        </dgm:presLayoutVars>
      </dgm:prSet>
      <dgm:spPr/>
    </dgm:pt>
    <dgm:pt modelId="{AF4DEBE2-386F-4DB3-B740-8FC4A73C0796}" type="pres">
      <dgm:prSet presAssocID="{318EE181-769A-4307-930F-7E7BFB188D85}" presName="dummy" presStyleCnt="0"/>
      <dgm:spPr/>
    </dgm:pt>
    <dgm:pt modelId="{6CC182EB-135B-4D2F-936C-FEE2E1AFCDB5}" type="pres">
      <dgm:prSet presAssocID="{318EE181-769A-4307-930F-7E7BFB188D85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B9C89-90C7-4BC8-924D-9547F22AEBC5}" type="pres">
      <dgm:prSet presAssocID="{7507493E-0879-4A43-B6A4-4092C90A23C7}" presName="sibTrans" presStyleLbl="node1" presStyleIdx="0" presStyleCnt="4"/>
      <dgm:spPr/>
      <dgm:t>
        <a:bodyPr/>
        <a:lstStyle/>
        <a:p>
          <a:endParaRPr lang="en-US"/>
        </a:p>
      </dgm:t>
    </dgm:pt>
    <dgm:pt modelId="{FDB6BF36-2485-445D-917E-B1BD6C2DCEC6}" type="pres">
      <dgm:prSet presAssocID="{B8143008-000F-4F4E-BCDB-1D89CDDE059E}" presName="dummy" presStyleCnt="0"/>
      <dgm:spPr/>
    </dgm:pt>
    <dgm:pt modelId="{3DBA05A4-06C1-48D1-8E12-647F931BF0B9}" type="pres">
      <dgm:prSet presAssocID="{B8143008-000F-4F4E-BCDB-1D89CDDE059E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1A853-5C12-4EEB-84C7-11D99EDB5DF0}" type="pres">
      <dgm:prSet presAssocID="{72A60DC7-0E6B-4530-8433-EC34F8069C33}" presName="sibTrans" presStyleLbl="node1" presStyleIdx="1" presStyleCnt="4"/>
      <dgm:spPr/>
      <dgm:t>
        <a:bodyPr/>
        <a:lstStyle/>
        <a:p>
          <a:endParaRPr lang="en-US"/>
        </a:p>
      </dgm:t>
    </dgm:pt>
    <dgm:pt modelId="{A2B2E95E-98A4-484F-BA26-DF6B37E28692}" type="pres">
      <dgm:prSet presAssocID="{F3858EBC-C184-49AA-B1AB-83E777BBACCD}" presName="dummy" presStyleCnt="0"/>
      <dgm:spPr/>
    </dgm:pt>
    <dgm:pt modelId="{A8D7412B-031C-4DD7-8E97-97E056678B70}" type="pres">
      <dgm:prSet presAssocID="{F3858EBC-C184-49AA-B1AB-83E777BBACCD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ED36A-74A1-482B-BAD7-4F594A1140A9}" type="pres">
      <dgm:prSet presAssocID="{18005F51-525A-4FBC-95B3-AE8EE94A1D6B}" presName="sibTrans" presStyleLbl="node1" presStyleIdx="2" presStyleCnt="4"/>
      <dgm:spPr/>
      <dgm:t>
        <a:bodyPr/>
        <a:lstStyle/>
        <a:p>
          <a:endParaRPr lang="en-US"/>
        </a:p>
      </dgm:t>
    </dgm:pt>
    <dgm:pt modelId="{47A33958-53F7-41F6-9CFB-7F33A4B70FA7}" type="pres">
      <dgm:prSet presAssocID="{4580F937-8F4F-4FA3-9EBE-EA41B73EE38E}" presName="dummy" presStyleCnt="0"/>
      <dgm:spPr/>
    </dgm:pt>
    <dgm:pt modelId="{A00D17AD-4713-4131-9789-03C588248C69}" type="pres">
      <dgm:prSet presAssocID="{4580F937-8F4F-4FA3-9EBE-EA41B73EE38E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A1A9D-8D6C-4C6C-B9B4-961AF8FCA96A}" type="pres">
      <dgm:prSet presAssocID="{8595912D-A7CA-40E6-B867-2CB6CF97EC65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5243377-20D8-461B-9D93-E128A4C5B929}" srcId="{6F4B8224-7902-4637-BB81-0C4A02140FC1}" destId="{318EE181-769A-4307-930F-7E7BFB188D85}" srcOrd="0" destOrd="0" parTransId="{2B55F480-4065-4C22-BABD-7E4ED590E053}" sibTransId="{7507493E-0879-4A43-B6A4-4092C90A23C7}"/>
    <dgm:cxn modelId="{F0DABBC6-7DD6-4241-AA64-E8D2CD2A49C5}" type="presOf" srcId="{318EE181-769A-4307-930F-7E7BFB188D85}" destId="{6CC182EB-135B-4D2F-936C-FEE2E1AFCDB5}" srcOrd="0" destOrd="0" presId="urn:microsoft.com/office/officeart/2005/8/layout/cycle1"/>
    <dgm:cxn modelId="{5E8A2516-FEA8-483D-AC83-182C94EEBDC6}" srcId="{6F4B8224-7902-4637-BB81-0C4A02140FC1}" destId="{4580F937-8F4F-4FA3-9EBE-EA41B73EE38E}" srcOrd="3" destOrd="0" parTransId="{9626990C-0BAF-42A5-B33F-23AAFED3FA61}" sibTransId="{8595912D-A7CA-40E6-B867-2CB6CF97EC65}"/>
    <dgm:cxn modelId="{6524DB56-C2EA-42F5-A378-72A871C7F374}" type="presOf" srcId="{6F4B8224-7902-4637-BB81-0C4A02140FC1}" destId="{58996866-06D7-4CE7-82E4-D323A0449465}" srcOrd="0" destOrd="0" presId="urn:microsoft.com/office/officeart/2005/8/layout/cycle1"/>
    <dgm:cxn modelId="{F11CAA75-625B-42E6-B754-3A01EA4E4C08}" type="presOf" srcId="{7507493E-0879-4A43-B6A4-4092C90A23C7}" destId="{2CDB9C89-90C7-4BC8-924D-9547F22AEBC5}" srcOrd="0" destOrd="0" presId="urn:microsoft.com/office/officeart/2005/8/layout/cycle1"/>
    <dgm:cxn modelId="{FEA04CB0-1008-4F5B-BCB6-11344F8070E4}" type="presOf" srcId="{72A60DC7-0E6B-4530-8433-EC34F8069C33}" destId="{92B1A853-5C12-4EEB-84C7-11D99EDB5DF0}" srcOrd="0" destOrd="0" presId="urn:microsoft.com/office/officeart/2005/8/layout/cycle1"/>
    <dgm:cxn modelId="{18F755B9-1DA5-484A-B2FF-97506C9939A4}" type="presOf" srcId="{B8143008-000F-4F4E-BCDB-1D89CDDE059E}" destId="{3DBA05A4-06C1-48D1-8E12-647F931BF0B9}" srcOrd="0" destOrd="0" presId="urn:microsoft.com/office/officeart/2005/8/layout/cycle1"/>
    <dgm:cxn modelId="{FA35F1D9-09F8-4ABC-9F9D-84962EF64B76}" type="presOf" srcId="{4580F937-8F4F-4FA3-9EBE-EA41B73EE38E}" destId="{A00D17AD-4713-4131-9789-03C588248C69}" srcOrd="0" destOrd="0" presId="urn:microsoft.com/office/officeart/2005/8/layout/cycle1"/>
    <dgm:cxn modelId="{6FE9D830-BA15-4065-B908-5BE1C548A691}" type="presOf" srcId="{18005F51-525A-4FBC-95B3-AE8EE94A1D6B}" destId="{0EEED36A-74A1-482B-BAD7-4F594A1140A9}" srcOrd="0" destOrd="0" presId="urn:microsoft.com/office/officeart/2005/8/layout/cycle1"/>
    <dgm:cxn modelId="{D0462CA8-BA8E-43F4-9A93-254C2FA8B89A}" srcId="{6F4B8224-7902-4637-BB81-0C4A02140FC1}" destId="{B8143008-000F-4F4E-BCDB-1D89CDDE059E}" srcOrd="1" destOrd="0" parTransId="{214EC0D4-4365-4C94-82DE-207ED1715CB8}" sibTransId="{72A60DC7-0E6B-4530-8433-EC34F8069C33}"/>
    <dgm:cxn modelId="{E9D82AF7-4754-4122-8928-D9D05EE1B0A2}" type="presOf" srcId="{8595912D-A7CA-40E6-B867-2CB6CF97EC65}" destId="{34FA1A9D-8D6C-4C6C-B9B4-961AF8FCA96A}" srcOrd="0" destOrd="0" presId="urn:microsoft.com/office/officeart/2005/8/layout/cycle1"/>
    <dgm:cxn modelId="{E1045717-3428-4C5E-B167-98B3A0158204}" srcId="{6F4B8224-7902-4637-BB81-0C4A02140FC1}" destId="{F3858EBC-C184-49AA-B1AB-83E777BBACCD}" srcOrd="2" destOrd="0" parTransId="{1DEDB61A-8E0A-4859-B006-C4270EDEE8DB}" sibTransId="{18005F51-525A-4FBC-95B3-AE8EE94A1D6B}"/>
    <dgm:cxn modelId="{22C05CFF-2C3B-40CA-8CBB-34219CFF6076}" type="presOf" srcId="{F3858EBC-C184-49AA-B1AB-83E777BBACCD}" destId="{A8D7412B-031C-4DD7-8E97-97E056678B70}" srcOrd="0" destOrd="0" presId="urn:microsoft.com/office/officeart/2005/8/layout/cycle1"/>
    <dgm:cxn modelId="{0C61ED75-1AAD-4494-A043-3F8A2ADC5374}" type="presParOf" srcId="{58996866-06D7-4CE7-82E4-D323A0449465}" destId="{AF4DEBE2-386F-4DB3-B740-8FC4A73C0796}" srcOrd="0" destOrd="0" presId="urn:microsoft.com/office/officeart/2005/8/layout/cycle1"/>
    <dgm:cxn modelId="{28F6884A-AB7B-4F7E-8800-42B1A24E58C7}" type="presParOf" srcId="{58996866-06D7-4CE7-82E4-D323A0449465}" destId="{6CC182EB-135B-4D2F-936C-FEE2E1AFCDB5}" srcOrd="1" destOrd="0" presId="urn:microsoft.com/office/officeart/2005/8/layout/cycle1"/>
    <dgm:cxn modelId="{02E6A2B1-FDDC-4E5D-BAC7-908EB7BF9D96}" type="presParOf" srcId="{58996866-06D7-4CE7-82E4-D323A0449465}" destId="{2CDB9C89-90C7-4BC8-924D-9547F22AEBC5}" srcOrd="2" destOrd="0" presId="urn:microsoft.com/office/officeart/2005/8/layout/cycle1"/>
    <dgm:cxn modelId="{39AA5944-C77F-4BE7-87C9-B37F9ED49C3F}" type="presParOf" srcId="{58996866-06D7-4CE7-82E4-D323A0449465}" destId="{FDB6BF36-2485-445D-917E-B1BD6C2DCEC6}" srcOrd="3" destOrd="0" presId="urn:microsoft.com/office/officeart/2005/8/layout/cycle1"/>
    <dgm:cxn modelId="{EF999185-D99D-4D73-BEA9-09A44C4E583F}" type="presParOf" srcId="{58996866-06D7-4CE7-82E4-D323A0449465}" destId="{3DBA05A4-06C1-48D1-8E12-647F931BF0B9}" srcOrd="4" destOrd="0" presId="urn:microsoft.com/office/officeart/2005/8/layout/cycle1"/>
    <dgm:cxn modelId="{AAD9A140-D82B-4117-92C3-48E5FA7181CB}" type="presParOf" srcId="{58996866-06D7-4CE7-82E4-D323A0449465}" destId="{92B1A853-5C12-4EEB-84C7-11D99EDB5DF0}" srcOrd="5" destOrd="0" presId="urn:microsoft.com/office/officeart/2005/8/layout/cycle1"/>
    <dgm:cxn modelId="{26246805-BC0D-4A93-8703-4B657E8F93F9}" type="presParOf" srcId="{58996866-06D7-4CE7-82E4-D323A0449465}" destId="{A2B2E95E-98A4-484F-BA26-DF6B37E28692}" srcOrd="6" destOrd="0" presId="urn:microsoft.com/office/officeart/2005/8/layout/cycle1"/>
    <dgm:cxn modelId="{12AFAB77-EACB-40EE-9ED9-330629A22B4B}" type="presParOf" srcId="{58996866-06D7-4CE7-82E4-D323A0449465}" destId="{A8D7412B-031C-4DD7-8E97-97E056678B70}" srcOrd="7" destOrd="0" presId="urn:microsoft.com/office/officeart/2005/8/layout/cycle1"/>
    <dgm:cxn modelId="{4F7F53E6-FDB6-463C-8436-B5AB62FBB951}" type="presParOf" srcId="{58996866-06D7-4CE7-82E4-D323A0449465}" destId="{0EEED36A-74A1-482B-BAD7-4F594A1140A9}" srcOrd="8" destOrd="0" presId="urn:microsoft.com/office/officeart/2005/8/layout/cycle1"/>
    <dgm:cxn modelId="{E13F05B1-C78A-4C6E-ADC4-1FE3A0DFC767}" type="presParOf" srcId="{58996866-06D7-4CE7-82E4-D323A0449465}" destId="{47A33958-53F7-41F6-9CFB-7F33A4B70FA7}" srcOrd="9" destOrd="0" presId="urn:microsoft.com/office/officeart/2005/8/layout/cycle1"/>
    <dgm:cxn modelId="{A1D4BBD5-24FB-4A9E-A618-103C5193D83F}" type="presParOf" srcId="{58996866-06D7-4CE7-82E4-D323A0449465}" destId="{A00D17AD-4713-4131-9789-03C588248C69}" srcOrd="10" destOrd="0" presId="urn:microsoft.com/office/officeart/2005/8/layout/cycle1"/>
    <dgm:cxn modelId="{666F16CC-7BA9-48D8-82C2-F2C02B0042A1}" type="presParOf" srcId="{58996866-06D7-4CE7-82E4-D323A0449465}" destId="{34FA1A9D-8D6C-4C6C-B9B4-961AF8FCA96A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F0A23-79AB-49B6-96AB-B558DB0F5E36}">
      <dsp:nvSpPr>
        <dsp:cNvPr id="0" name=""/>
        <dsp:cNvSpPr/>
      </dsp:nvSpPr>
      <dsp:spPr>
        <a:xfrm>
          <a:off x="1038045" y="0"/>
          <a:ext cx="3200400" cy="3200400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ysClr val="windowText" lastClr="000000"/>
              </a:solidFill>
            </a:rPr>
            <a:t>Program</a:t>
          </a:r>
        </a:p>
      </dsp:txBody>
      <dsp:txXfrm>
        <a:off x="2078975" y="160019"/>
        <a:ext cx="1118539" cy="480060"/>
      </dsp:txXfrm>
    </dsp:sp>
    <dsp:sp modelId="{9AF9A7BF-491E-4BEE-BCB2-8CBA951F77C6}">
      <dsp:nvSpPr>
        <dsp:cNvPr id="0" name=""/>
        <dsp:cNvSpPr/>
      </dsp:nvSpPr>
      <dsp:spPr>
        <a:xfrm>
          <a:off x="1428750" y="800099"/>
          <a:ext cx="2400300" cy="2400300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ysClr val="windowText" lastClr="000000"/>
              </a:solidFill>
            </a:rPr>
            <a:t>Division</a:t>
          </a:r>
        </a:p>
      </dsp:txBody>
      <dsp:txXfrm>
        <a:off x="2069630" y="950118"/>
        <a:ext cx="1118539" cy="450056"/>
      </dsp:txXfrm>
    </dsp:sp>
    <dsp:sp modelId="{77A05BA9-AB34-4D7A-8808-11A98556F363}">
      <dsp:nvSpPr>
        <dsp:cNvPr id="0" name=""/>
        <dsp:cNvSpPr/>
      </dsp:nvSpPr>
      <dsp:spPr>
        <a:xfrm>
          <a:off x="1828800" y="1600200"/>
          <a:ext cx="1600200" cy="1600200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tx1"/>
              </a:solidFill>
            </a:rPr>
            <a:t>College</a:t>
          </a:r>
        </a:p>
      </dsp:txBody>
      <dsp:txXfrm>
        <a:off x="2063143" y="2000250"/>
        <a:ext cx="1131512" cy="800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C946E-7894-465B-AC4B-4F2A803CEAAD}">
      <dsp:nvSpPr>
        <dsp:cNvPr id="0" name=""/>
        <dsp:cNvSpPr/>
      </dsp:nvSpPr>
      <dsp:spPr>
        <a:xfrm>
          <a:off x="0" y="260601"/>
          <a:ext cx="6923531" cy="425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February 4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: Data Yearbooks distributed</a:t>
          </a:r>
          <a:endParaRPr lang="en-US" sz="2400" kern="1200" dirty="0"/>
        </a:p>
      </dsp:txBody>
      <dsp:txXfrm>
        <a:off x="12454" y="273055"/>
        <a:ext cx="5822088" cy="400292"/>
      </dsp:txXfrm>
    </dsp:sp>
    <dsp:sp modelId="{E14CA82A-CC45-4378-8DDC-603F2E6AF86F}">
      <dsp:nvSpPr>
        <dsp:cNvPr id="0" name=""/>
        <dsp:cNvSpPr/>
      </dsp:nvSpPr>
      <dsp:spPr>
        <a:xfrm>
          <a:off x="457197" y="990600"/>
          <a:ext cx="6923531" cy="5555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March 15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: APCs submit program reports</a:t>
          </a:r>
          <a:endParaRPr lang="en-US" sz="2400" kern="1200" dirty="0"/>
        </a:p>
      </dsp:txBody>
      <dsp:txXfrm>
        <a:off x="473467" y="1006870"/>
        <a:ext cx="5758811" cy="522961"/>
      </dsp:txXfrm>
    </dsp:sp>
    <dsp:sp modelId="{6E14E1EA-17A0-4F26-938D-B124FF89B24A}">
      <dsp:nvSpPr>
        <dsp:cNvPr id="0" name=""/>
        <dsp:cNvSpPr/>
      </dsp:nvSpPr>
      <dsp:spPr>
        <a:xfrm>
          <a:off x="990623" y="1828795"/>
          <a:ext cx="6923531" cy="5334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April 1</a:t>
          </a:r>
          <a:r>
            <a:rPr lang="en-US" sz="2400" kern="1200" baseline="30000" dirty="0" smtClean="0"/>
            <a:t>st</a:t>
          </a:r>
          <a:r>
            <a:rPr lang="en-US" sz="2400" kern="1200" dirty="0" smtClean="0"/>
            <a:t>: Division Directors submit reports </a:t>
          </a:r>
        </a:p>
      </dsp:txBody>
      <dsp:txXfrm>
        <a:off x="1006246" y="1844418"/>
        <a:ext cx="5760105" cy="502156"/>
      </dsp:txXfrm>
    </dsp:sp>
    <dsp:sp modelId="{3EFF5E24-44E4-42AE-812D-FB2A9F03B23D}">
      <dsp:nvSpPr>
        <dsp:cNvPr id="0" name=""/>
        <dsp:cNvSpPr/>
      </dsp:nvSpPr>
      <dsp:spPr>
        <a:xfrm>
          <a:off x="1600207" y="2667001"/>
          <a:ext cx="6923531" cy="882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May 6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: GSE faculty receive briefing on Executive Team decisions, next steps</a:t>
          </a:r>
        </a:p>
      </dsp:txBody>
      <dsp:txXfrm>
        <a:off x="1626052" y="2692846"/>
        <a:ext cx="5739661" cy="830718"/>
      </dsp:txXfrm>
    </dsp:sp>
    <dsp:sp modelId="{1FC7E0D9-3E08-4D4B-8066-006DE75DE4C1}">
      <dsp:nvSpPr>
        <dsp:cNvPr id="0" name=""/>
        <dsp:cNvSpPr/>
      </dsp:nvSpPr>
      <dsp:spPr>
        <a:xfrm>
          <a:off x="2068067" y="3886195"/>
          <a:ext cx="6923531" cy="9464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May 15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: Executive Team final written summary; NCATE team begins </a:t>
          </a:r>
          <a:br>
            <a:rPr lang="en-US" sz="2400" kern="1200" dirty="0" smtClean="0"/>
          </a:br>
          <a:r>
            <a:rPr lang="en-US" sz="2400" kern="1200" dirty="0" smtClean="0"/>
            <a:t>Institutional Report</a:t>
          </a:r>
        </a:p>
      </dsp:txBody>
      <dsp:txXfrm>
        <a:off x="2095786" y="3913914"/>
        <a:ext cx="5735913" cy="890966"/>
      </dsp:txXfrm>
    </dsp:sp>
    <dsp:sp modelId="{757EC2E3-0354-4490-AF3E-4EDE3FB03077}">
      <dsp:nvSpPr>
        <dsp:cNvPr id="0" name=""/>
        <dsp:cNvSpPr/>
      </dsp:nvSpPr>
      <dsp:spPr>
        <a:xfrm>
          <a:off x="6308368" y="691400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446779" y="691400"/>
        <a:ext cx="338340" cy="462909"/>
      </dsp:txXfrm>
    </dsp:sp>
    <dsp:sp modelId="{E6A88026-18E3-48EA-95DE-8287D973A023}">
      <dsp:nvSpPr>
        <dsp:cNvPr id="0" name=""/>
        <dsp:cNvSpPr/>
      </dsp:nvSpPr>
      <dsp:spPr>
        <a:xfrm>
          <a:off x="6705601" y="1524002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844012" y="1524002"/>
        <a:ext cx="338340" cy="462909"/>
      </dsp:txXfrm>
    </dsp:sp>
    <dsp:sp modelId="{06AA263B-44C0-405E-9D68-63E0DBAAAD01}">
      <dsp:nvSpPr>
        <dsp:cNvPr id="0" name=""/>
        <dsp:cNvSpPr/>
      </dsp:nvSpPr>
      <dsp:spPr>
        <a:xfrm>
          <a:off x="7315200" y="2362202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7453611" y="2362202"/>
        <a:ext cx="338340" cy="462909"/>
      </dsp:txXfrm>
    </dsp:sp>
    <dsp:sp modelId="{978345DF-CA7C-4E8B-86A3-28A6484ACD15}">
      <dsp:nvSpPr>
        <dsp:cNvPr id="0" name=""/>
        <dsp:cNvSpPr/>
      </dsp:nvSpPr>
      <dsp:spPr>
        <a:xfrm>
          <a:off x="7848598" y="3581399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7987009" y="3581399"/>
        <a:ext cx="338340" cy="462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182EB-135B-4D2F-936C-FEE2E1AFCDB5}">
      <dsp:nvSpPr>
        <dsp:cNvPr id="0" name=""/>
        <dsp:cNvSpPr/>
      </dsp:nvSpPr>
      <dsp:spPr>
        <a:xfrm>
          <a:off x="3158395" y="88586"/>
          <a:ext cx="1401216" cy="140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Root cause </a:t>
          </a:r>
          <a:b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</a:b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analysis</a:t>
          </a:r>
          <a:endParaRPr kumimoji="0" lang="en-US" sz="19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158395" y="88586"/>
        <a:ext cx="1401216" cy="1401216"/>
      </dsp:txXfrm>
    </dsp:sp>
    <dsp:sp modelId="{2CDB9C89-90C7-4BC8-924D-9547F22AEBC5}">
      <dsp:nvSpPr>
        <dsp:cNvPr id="0" name=""/>
        <dsp:cNvSpPr/>
      </dsp:nvSpPr>
      <dsp:spPr>
        <a:xfrm>
          <a:off x="685243" y="-556"/>
          <a:ext cx="3963511" cy="3963511"/>
        </a:xfrm>
        <a:prstGeom prst="circularArrow">
          <a:avLst>
            <a:gd name="adj1" fmla="val 6894"/>
            <a:gd name="adj2" fmla="val 464698"/>
            <a:gd name="adj3" fmla="val 552170"/>
            <a:gd name="adj4" fmla="val 20583133"/>
            <a:gd name="adj5" fmla="val 80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A05A4-06C1-48D1-8E12-647F931BF0B9}">
      <dsp:nvSpPr>
        <dsp:cNvPr id="0" name=""/>
        <dsp:cNvSpPr/>
      </dsp:nvSpPr>
      <dsp:spPr>
        <a:xfrm>
          <a:off x="3158395" y="2472595"/>
          <a:ext cx="1401216" cy="140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Solution development and action planning</a:t>
          </a:r>
          <a:endParaRPr kumimoji="0" lang="en-US" sz="19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158395" y="2472595"/>
        <a:ext cx="1401216" cy="1401216"/>
      </dsp:txXfrm>
    </dsp:sp>
    <dsp:sp modelId="{92B1A853-5C12-4EEB-84C7-11D99EDB5DF0}">
      <dsp:nvSpPr>
        <dsp:cNvPr id="0" name=""/>
        <dsp:cNvSpPr/>
      </dsp:nvSpPr>
      <dsp:spPr>
        <a:xfrm>
          <a:off x="685243" y="-556"/>
          <a:ext cx="3963511" cy="3963511"/>
        </a:xfrm>
        <a:prstGeom prst="circularArrow">
          <a:avLst>
            <a:gd name="adj1" fmla="val 6894"/>
            <a:gd name="adj2" fmla="val 464698"/>
            <a:gd name="adj3" fmla="val 5952170"/>
            <a:gd name="adj4" fmla="val 4383133"/>
            <a:gd name="adj5" fmla="val 80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7412B-031C-4DD7-8E97-97E056678B70}">
      <dsp:nvSpPr>
        <dsp:cNvPr id="0" name=""/>
        <dsp:cNvSpPr/>
      </dsp:nvSpPr>
      <dsp:spPr>
        <a:xfrm>
          <a:off x="774386" y="2472595"/>
          <a:ext cx="1401216" cy="140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Reflective</a:t>
          </a:r>
          <a:b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</a:b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practice and evaluation</a:t>
          </a:r>
          <a:endParaRPr kumimoji="0" lang="en-US" sz="19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774386" y="2472595"/>
        <a:ext cx="1401216" cy="1401216"/>
      </dsp:txXfrm>
    </dsp:sp>
    <dsp:sp modelId="{0EEED36A-74A1-482B-BAD7-4F594A1140A9}">
      <dsp:nvSpPr>
        <dsp:cNvPr id="0" name=""/>
        <dsp:cNvSpPr/>
      </dsp:nvSpPr>
      <dsp:spPr>
        <a:xfrm>
          <a:off x="685243" y="-556"/>
          <a:ext cx="3963511" cy="3963511"/>
        </a:xfrm>
        <a:prstGeom prst="circularArrow">
          <a:avLst>
            <a:gd name="adj1" fmla="val 6894"/>
            <a:gd name="adj2" fmla="val 464698"/>
            <a:gd name="adj3" fmla="val 11352170"/>
            <a:gd name="adj4" fmla="val 9783133"/>
            <a:gd name="adj5" fmla="val 80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D17AD-4713-4131-9789-03C588248C69}">
      <dsp:nvSpPr>
        <dsp:cNvPr id="0" name=""/>
        <dsp:cNvSpPr/>
      </dsp:nvSpPr>
      <dsp:spPr>
        <a:xfrm>
          <a:off x="774386" y="88586"/>
          <a:ext cx="1401216" cy="140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Collaborative problem </a:t>
          </a:r>
          <a:b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</a:br>
          <a:r>
            <a:rPr kumimoji="0" lang="en-US" sz="1900" b="0" i="0" u="none" strike="noStrike" kern="1200" cap="none" normalizeH="0" baseline="0" smtClean="0">
              <a:ln/>
              <a:effectLst/>
              <a:latin typeface="Calibri" pitchFamily="34" charset="0"/>
            </a:rPr>
            <a:t>diagnosis</a:t>
          </a:r>
          <a:endParaRPr kumimoji="0" lang="en-US" sz="19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774386" y="88586"/>
        <a:ext cx="1401216" cy="1401216"/>
      </dsp:txXfrm>
    </dsp:sp>
    <dsp:sp modelId="{34FA1A9D-8D6C-4C6C-B9B4-961AF8FCA96A}">
      <dsp:nvSpPr>
        <dsp:cNvPr id="0" name=""/>
        <dsp:cNvSpPr/>
      </dsp:nvSpPr>
      <dsp:spPr>
        <a:xfrm>
          <a:off x="685243" y="-556"/>
          <a:ext cx="3963511" cy="3963511"/>
        </a:xfrm>
        <a:prstGeom prst="circularArrow">
          <a:avLst>
            <a:gd name="adj1" fmla="val 6894"/>
            <a:gd name="adj2" fmla="val 464698"/>
            <a:gd name="adj3" fmla="val 16752170"/>
            <a:gd name="adj4" fmla="val 15183133"/>
            <a:gd name="adj5" fmla="val 80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F3C76B-0316-4DEA-A72E-FDFCC2F25DF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5BAE0E-C298-4C2D-A5DA-AB524E6EE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09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2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SIT BY DIVISION.</a:t>
            </a:r>
          </a:p>
          <a:p>
            <a:endParaRPr lang="en-US" dirty="0" smtClean="0"/>
          </a:p>
          <a:p>
            <a:r>
              <a:rPr lang="en-US" dirty="0" smtClean="0"/>
              <a:t>DATA YEARBOOKS WILL BE DISTRIBUTED</a:t>
            </a:r>
            <a:r>
              <a:rPr lang="en-US" baseline="0" dirty="0" smtClean="0"/>
              <a:t> LATER, WHEN WE ARE READY TO REVIEW THE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YEARBOOKS CONTAIN THOROUGH DESCRIPTIONS OF WHAT WE ARE INTRODUCING  HERE AS THE UNIT ASSESSMENT SYSTEM, IN ADDITION TO PRESENTING YOUR DATA.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SECTION OF THE DATA YEARBOOK CONTAINS SERVEAL SECTIONS: </a:t>
            </a:r>
          </a:p>
          <a:p>
            <a:pPr lvl="1"/>
            <a:r>
              <a:rPr lang="en-US" dirty="0" smtClean="0"/>
              <a:t>What is this evidence?</a:t>
            </a:r>
          </a:p>
          <a:p>
            <a:pPr lvl="1"/>
            <a:r>
              <a:rPr lang="en-US" dirty="0" smtClean="0"/>
              <a:t>Where did it come from?</a:t>
            </a:r>
          </a:p>
          <a:p>
            <a:pPr lvl="1"/>
            <a:r>
              <a:rPr lang="en-US" dirty="0" smtClean="0"/>
              <a:t>Suggested ways of using it</a:t>
            </a:r>
          </a:p>
          <a:p>
            <a:pPr lvl="2"/>
            <a:r>
              <a:rPr lang="en-US" dirty="0" smtClean="0"/>
              <a:t>What might this evidence imply?</a:t>
            </a:r>
          </a:p>
          <a:p>
            <a:pPr lvl="2"/>
            <a:r>
              <a:rPr lang="en-US" dirty="0" smtClean="0"/>
              <a:t>What other evidence might you use to triangulate?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VIEW CONTINUOUS PROGRAM IMPROVEMENT AS AN ACTIO RESEARCH PROCESS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[REVIEW 4 STAGES; MORE IN DATA YEARBOOK]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SECTIONS OF DATA YEARBOOK.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8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STEVE</a:t>
            </a:r>
          </a:p>
          <a:p>
            <a:endParaRPr lang="en-US" dirty="0" smtClean="0"/>
          </a:p>
          <a:p>
            <a:r>
              <a:rPr lang="en-US" dirty="0" smtClean="0"/>
              <a:t>REMIND GROUP OF NECESSITY OF REVIEWING; JUST LEARNED FROM JOANNE CARVER THAT THIS IS AN IMPORTANT COMPONENT OF THE FALL VISIT.</a:t>
            </a:r>
          </a:p>
          <a:p>
            <a:endParaRPr lang="en-US" dirty="0" smtClean="0"/>
          </a:p>
          <a:p>
            <a:r>
              <a:rPr lang="en-US" dirty="0" smtClean="0"/>
              <a:t>UPDATE</a:t>
            </a:r>
            <a:r>
              <a:rPr lang="en-US" baseline="0" dirty="0" smtClean="0"/>
              <a:t> THE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APR’S --- THIS IS THE PART YOU HAVE BEEN WAITING FOR!</a:t>
            </a:r>
          </a:p>
          <a:p>
            <a:endParaRPr lang="en-US" dirty="0" smtClean="0"/>
          </a:p>
          <a:p>
            <a:r>
              <a:rPr lang="en-US" dirty="0" smtClean="0"/>
              <a:t>FIVE PARTS TO THE REPORT THAT IS DUE ON MARCH 15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CAN BE BRIEF, BULLETED – CONCLUSIONS (NOT REPETITION OF DATA TABLES, ETC.) AND DESCRIPTIONS OF DECISIONS WITH CLEAR</a:t>
            </a:r>
            <a:r>
              <a:rPr lang="en-US" baseline="0" dirty="0" smtClean="0"/>
              <a:t> EXPLANATIONS OF WHY YOU ARRIVED AT THAT DECISION.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SCOTT</a:t>
            </a:r>
          </a:p>
          <a:p>
            <a:endParaRPr lang="en-US" dirty="0" smtClean="0"/>
          </a:p>
          <a:p>
            <a:r>
              <a:rPr lang="en-US" dirty="0" smtClean="0"/>
              <a:t>BRIEF</a:t>
            </a:r>
            <a:r>
              <a:rPr lang="en-US" baseline="0" dirty="0" smtClean="0"/>
              <a:t> ACTIVITY – DD’S AND APC’S DISCUSS YOUR ACTION PLAN FOR GETTING FROM HERE TO MARCH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REPORT.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DD’S WILL BE HAVING A WORKSHOP ON THEIR REPORTING EXPECTATIONS.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r>
              <a:rPr lang="en-US" baseline="0" dirty="0" smtClean="0"/>
              <a:t> SESSIONS.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API REQUEST FOR ADDITIONAL DATA. CALL ADRIENNE IF NEED APPOINTMENT SOONER, SPECIAL ISSUE.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OUGHT TO BE ABLE TO DO THE MARCH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REPORT WITH DATA IN THE REPORT. IF YOU BELIEVE YOU NEED DIFFERENT OR ADDITIONAL DATA, PLEASE INCLUDE THIS IN YOUR CI OBJECTIVES – CAN BE PROVIDED AFTER MARCH 15</a:t>
            </a:r>
            <a:r>
              <a:rPr lang="en-US" baseline="30000" dirty="0" smtClean="0"/>
              <a:t>TH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3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</a:t>
            </a:r>
          </a:p>
          <a:p>
            <a:endParaRPr lang="en-US" dirty="0" smtClean="0"/>
          </a:p>
          <a:p>
            <a:r>
              <a:rPr lang="en-US" dirty="0" smtClean="0"/>
              <a:t>THE UNIT ASSESSMENT SYSTEM IS A </a:t>
            </a:r>
            <a:r>
              <a:rPr lang="en-US" b="1" dirty="0" smtClean="0"/>
              <a:t>COMPREHENSIVE DECISION FRAMEWORK</a:t>
            </a:r>
            <a:r>
              <a:rPr lang="en-US" dirty="0" smtClean="0"/>
              <a:t>, FOCUSED ON ENABLING US TO </a:t>
            </a:r>
            <a:r>
              <a:rPr lang="en-US" b="1" dirty="0" smtClean="0"/>
              <a:t>USE EVIDENCE IN STRATEGIC AND OPERATIONAL DECISION MAKING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- BOTH A RESPONSE TO OUTSIDE PRESSURES (STATE, GMU, NCATE) AND A WAY TO DEMONSTRATE</a:t>
            </a:r>
            <a:r>
              <a:rPr lang="en-US" baseline="0" dirty="0" smtClean="0"/>
              <a:t> OUR COMMITMENT TO OUR CORE VALUES AND CONTINUOUS IMPROVEMENT.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THINK</a:t>
            </a:r>
            <a:r>
              <a:rPr lang="en-US" baseline="0" dirty="0" smtClean="0"/>
              <a:t> OF OUR EMPHASIS ON USE OF EVIDENCE AS A RESEARCH PROCESS – ONE THAT IS DESIGNED TO HELP US KNOW HOW WELL WE ARE PERFORMING AND FOCUS OUR ATTENTION ON AREAS IN NEED OF IMPROVEMENT.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ROLE OF APC’S AND COLLEGE’S EXPECTATIONS</a:t>
            </a:r>
            <a:br>
              <a:rPr lang="en-US" b="1" baseline="0" dirty="0" smtClean="0"/>
            </a:br>
            <a:r>
              <a:rPr lang="en-US" b="1" baseline="0" dirty="0" smtClean="0"/>
              <a:t>- </a:t>
            </a:r>
            <a:r>
              <a:rPr lang="en-US" b="0" baseline="0" dirty="0" smtClean="0"/>
              <a:t>IN SHORT, LEADERSHIP</a:t>
            </a:r>
          </a:p>
          <a:p>
            <a:r>
              <a:rPr lang="en-US" b="0" baseline="0" dirty="0" smtClean="0"/>
              <a:t>- COMMUNICATE WITH FACULTY AND STAFF, SHARE EVIDENCE</a:t>
            </a:r>
          </a:p>
          <a:p>
            <a:pPr>
              <a:buFontTx/>
              <a:buChar char="-"/>
            </a:pPr>
            <a:r>
              <a:rPr lang="en-US" b="0" baseline="0" dirty="0" smtClean="0"/>
              <a:t>ENGAGE IN THE SENSEMAKING PROCESS OF DECIDING WHAT THESE DATA MEAN FOR YOUR PROGRAM</a:t>
            </a:r>
          </a:p>
          <a:p>
            <a:pPr>
              <a:buFontTx/>
              <a:buChar char="-"/>
            </a:pPr>
            <a:r>
              <a:rPr lang="en-US" b="0" baseline="0" dirty="0" smtClean="0"/>
              <a:t> USE THIS DIALOGUE AS AN OPPORTUNITY TO IDENTIFY GOALS AND OBJECTIVES FOR 2013-14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TYPES OF UNIT-WIDE DECISIONS THAT WE ANTICIPATE MAY BE INFORMED BY THIS PROCESS: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ENROLLMENT EXPECTATIONS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MARKETING FOCI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RESOURCE DISTRIBUTION, ALLOCATION OF FACULTY LINES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CEHD’S STRATEGIC GOALS AND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57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STEVE &amp; SCOTT</a:t>
            </a:r>
          </a:p>
          <a:p>
            <a:endParaRPr lang="en-US" dirty="0" smtClean="0"/>
          </a:p>
          <a:p>
            <a:r>
              <a:rPr lang="en-US" dirty="0" smtClean="0"/>
              <a:t>REVIEW OBJECTIVES FOR THIS</a:t>
            </a:r>
            <a:r>
              <a:rPr lang="en-US" baseline="0" dirty="0" smtClean="0"/>
              <a:t> SESSION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 WITH BIG PICTURE, PROVIDE A CONTEXT FOR UNDERSTANDING WHAT WE ARE DOING AND WHY; FINISH WITH A DETAILED DESCRIPTION OF EXPECTATIONS FOR PROGRAM REVIEWS OF DATA  AND SUPPORTS WE WILL MAKE AVAILABLE TO HELP YOU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SUGGEST STRONGLY – HERE IS A PLACE TO </a:t>
            </a:r>
            <a:r>
              <a:rPr lang="en-US" b="1" baseline="0" dirty="0" smtClean="0"/>
              <a:t>THANK API STAFF AND ACKNOWLEDGE THE HERCULEAN TASK THEY HAVE TAKEN 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STEVE</a:t>
            </a:r>
          </a:p>
          <a:p>
            <a:endParaRPr lang="en-US" dirty="0" smtClean="0"/>
          </a:p>
          <a:p>
            <a:r>
              <a:rPr lang="en-US" dirty="0" smtClean="0"/>
              <a:t>NCATE</a:t>
            </a:r>
            <a:r>
              <a:rPr lang="en-US" baseline="0" dirty="0" smtClean="0"/>
              <a:t> AS A PART OF THE CONTEXT – BUT BY NO MEANS THE ONLY REASON WE ARE HERE!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Program-level experiences with SPAs and GMU’s APR</a:t>
            </a:r>
          </a:p>
          <a:p>
            <a:pPr lvl="1">
              <a:buFontTx/>
              <a:buChar char="-"/>
            </a:pPr>
            <a:r>
              <a:rPr lang="en-US" dirty="0" smtClean="0">
                <a:sym typeface="Wingdings" pitchFamily="2" charset="2"/>
              </a:rPr>
              <a:t>17 SPA SUBMISSIONS, SOME</a:t>
            </a:r>
            <a:r>
              <a:rPr lang="en-US" baseline="0" dirty="0" smtClean="0">
                <a:sym typeface="Wingdings" pitchFamily="2" charset="2"/>
              </a:rPr>
              <a:t> DECISIONS STILL PENDING</a:t>
            </a:r>
          </a:p>
          <a:p>
            <a:pPr lvl="0">
              <a:buFontTx/>
              <a:buChar char="-"/>
            </a:pPr>
            <a:r>
              <a:rPr lang="en-US" dirty="0" smtClean="0">
                <a:sym typeface="Wingdings" pitchFamily="2" charset="2"/>
              </a:rPr>
              <a:t>NCATE Unit Standard 2</a:t>
            </a:r>
          </a:p>
          <a:p>
            <a:pPr lvl="1">
              <a:buFontTx/>
              <a:buChar char="-"/>
            </a:pPr>
            <a:r>
              <a:rPr lang="en-US" dirty="0" smtClean="0">
                <a:sym typeface="Wingdings" pitchFamily="2" charset="2"/>
              </a:rPr>
              <a:t>What a focused visit means, and why we are having 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95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</a:p>
          <a:p>
            <a:endParaRPr lang="en-US" dirty="0" smtClean="0"/>
          </a:p>
          <a:p>
            <a:r>
              <a:rPr lang="en-US" dirty="0" smtClean="0"/>
              <a:t>THE NOTION OF A UNIT ASSESSMENT SYSTEM – CONNECTING THE VARIOUS LAYERS OF DECISION</a:t>
            </a:r>
            <a:r>
              <a:rPr lang="en-US" baseline="0" dirty="0" smtClean="0"/>
              <a:t> MAKING SO THAT ONE INFORMS THE NEXT, AND DEMONSTRATING THAT EVIDENCE IS AN EXPLICIT PART OF OUR DECISION-MAKING PROCESS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INTUITION ISN’T OUT, BUT WE CAN NO LONGER “DO THE RIGHT THING” JUST BECAUSE WE FEEL, IN OUR GUTS, THAT IT IS RIGHT.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LIKEWISE, WE CANNOT SIMPLY ASSERT THAT OUR PROGRAMS ARE GREAT, AND OUR GRADUATES ARE ALL HIGHLY EXPERT, WITHOUT SOME MEANS OF SEEING IF THESE CLAIMS ARE SUPPORTED EMPIRICALLY.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</a:p>
          <a:p>
            <a:endParaRPr lang="en-US" dirty="0" smtClean="0"/>
          </a:p>
          <a:p>
            <a:r>
              <a:rPr lang="en-US" dirty="0" smtClean="0"/>
              <a:t>REVIEW.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STEVE</a:t>
            </a:r>
          </a:p>
          <a:p>
            <a:endParaRPr lang="en-US" dirty="0" smtClean="0"/>
          </a:p>
          <a:p>
            <a:r>
              <a:rPr lang="en-US" dirty="0" smtClean="0"/>
              <a:t>EVERY SPRING CYCLE WILL BE THE SAME</a:t>
            </a:r>
          </a:p>
          <a:p>
            <a:endParaRPr lang="en-US" dirty="0" smtClean="0"/>
          </a:p>
          <a:p>
            <a:r>
              <a:rPr lang="en-US" dirty="0" smtClean="0"/>
              <a:t>NOTE</a:t>
            </a:r>
            <a:r>
              <a:rPr lang="en-US" baseline="0" dirty="0" smtClean="0"/>
              <a:t> ALSO THAT OUR USE OF EVIDENCE DOESN’T STOP WITH MARCH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OR MAY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– THE CALENDAR YEAR CYCLE IS THE FORMAL CULMINATION OF OUR CONTINUOUS PROCESS OF EXAMINING DATA AND INFORMING – </a:t>
            </a:r>
            <a:r>
              <a:rPr lang="en-US" b="1" baseline="0" dirty="0" smtClean="0"/>
              <a:t>AND DOCUMENTING </a:t>
            </a:r>
            <a:r>
              <a:rPr lang="en-US" baseline="0" dirty="0" smtClean="0"/>
              <a:t>– OUR DECISION 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7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</a:p>
          <a:p>
            <a:endParaRPr lang="en-US" dirty="0" smtClean="0"/>
          </a:p>
          <a:p>
            <a:r>
              <a:rPr lang="en-US" dirty="0" smtClean="0"/>
              <a:t>EACH TABLE, POST QUESTIONS ON NEWSPRINT.</a:t>
            </a:r>
          </a:p>
          <a:p>
            <a:endParaRPr lang="en-US" dirty="0" smtClean="0"/>
          </a:p>
          <a:p>
            <a:r>
              <a:rPr lang="en-US" dirty="0" smtClean="0"/>
              <a:t>WILL DO GALLERY WALK.</a:t>
            </a:r>
          </a:p>
          <a:p>
            <a:endParaRPr lang="en-US" dirty="0" smtClean="0"/>
          </a:p>
          <a:p>
            <a:r>
              <a:rPr lang="en-US" dirty="0" smtClean="0"/>
              <a:t>WILL COME BACK TO THESE.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QUESTIONS INVOLVED IN THE PROGRAM REVIEW STAGE OF THE UNIT ASSESSMENT SYSTEM.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2/7/2013 1:39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2/7/2013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2/7/2013 1:39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2/7/2013 1:39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2/7/2013 1:39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2/7/2013 1:39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</a:rPr>
              <a:t>College of Education &amp; Human Development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unit assessment system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Program-level </a:t>
            </a:r>
          </a:p>
        </p:txBody>
      </p:sp>
      <p:pic>
        <p:nvPicPr>
          <p:cNvPr id="6" name="Picture 5" descr="GMU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191000"/>
            <a:ext cx="2042160" cy="131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How well are candidates performing on each of your key assessments, across the calendar year?</a:t>
            </a:r>
          </a:p>
          <a:p>
            <a:pPr lvl="0"/>
            <a:r>
              <a:rPr lang="en-US" dirty="0" smtClean="0"/>
              <a:t>How well are candidates performing on standards, across the calendar year?</a:t>
            </a:r>
          </a:p>
          <a:p>
            <a:pPr lvl="0"/>
            <a:r>
              <a:rPr lang="en-US" dirty="0" smtClean="0"/>
              <a:t>What opportunities exist for continuous improvement of your program?</a:t>
            </a:r>
          </a:p>
          <a:p>
            <a:pPr lvl="0"/>
            <a:r>
              <a:rPr lang="en-US" dirty="0" smtClean="0"/>
              <a:t>What objectives for improvement will you commit to as a program?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data yearbook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category of evidence:</a:t>
            </a:r>
          </a:p>
          <a:p>
            <a:pPr lvl="1"/>
            <a:r>
              <a:rPr lang="en-US" dirty="0" smtClean="0"/>
              <a:t>What is this evidence?</a:t>
            </a:r>
          </a:p>
          <a:p>
            <a:pPr lvl="1"/>
            <a:r>
              <a:rPr lang="en-US" dirty="0" smtClean="0"/>
              <a:t>Where did it come from?</a:t>
            </a:r>
          </a:p>
          <a:p>
            <a:pPr lvl="1"/>
            <a:r>
              <a:rPr lang="en-US" dirty="0" smtClean="0"/>
              <a:t>Suggested ways of using it</a:t>
            </a:r>
          </a:p>
          <a:p>
            <a:pPr lvl="2"/>
            <a:r>
              <a:rPr lang="en-US" dirty="0" smtClean="0"/>
              <a:t>What might this evidence imply?</a:t>
            </a:r>
          </a:p>
          <a:p>
            <a:pPr lvl="2"/>
            <a:r>
              <a:rPr lang="en-US" dirty="0" smtClean="0"/>
              <a:t>What other evidence might you use to triangulate?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action research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1828800"/>
          <a:ext cx="5333999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Admissions data: # of applicants, # accepted or denied admission, etc.</a:t>
            </a:r>
          </a:p>
          <a:p>
            <a:pPr lvl="1"/>
            <a:r>
              <a:rPr lang="en-US" dirty="0" smtClean="0"/>
              <a:t>Admissions is the “gateway” into your program</a:t>
            </a:r>
          </a:p>
          <a:p>
            <a:pPr lvl="1"/>
            <a:r>
              <a:rPr lang="en-US" dirty="0" smtClean="0"/>
              <a:t>What do trends suggest?</a:t>
            </a:r>
          </a:p>
          <a:p>
            <a:pPr lvl="2"/>
            <a:r>
              <a:rPr lang="en-US" dirty="0" smtClean="0"/>
              <a:t>Are you satisfied that your process yields desired outcomes?</a:t>
            </a:r>
          </a:p>
          <a:p>
            <a:r>
              <a:rPr lang="en-US" dirty="0" smtClean="0"/>
              <a:t>Candidate demographics</a:t>
            </a:r>
          </a:p>
          <a:p>
            <a:pPr lvl="1"/>
            <a:r>
              <a:rPr lang="en-US" dirty="0" smtClean="0"/>
              <a:t>Snapshot of diversity represented among candidates in your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candidate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Candidate performance on key assessments (by assessment “bin”)</a:t>
            </a:r>
          </a:p>
          <a:p>
            <a:pPr lvl="1"/>
            <a:r>
              <a:rPr lang="en-US" dirty="0" smtClean="0"/>
              <a:t>Are candidates in our program demonstrating what they know and are able to do with consistency? </a:t>
            </a:r>
          </a:p>
          <a:p>
            <a:pPr lvl="1"/>
            <a:r>
              <a:rPr lang="en-US" dirty="0" smtClean="0"/>
              <a:t>Are there specific standard elements on which candidates seem to excel, or to have difficulties?</a:t>
            </a:r>
          </a:p>
          <a:p>
            <a:pPr lvl="1"/>
            <a:r>
              <a:rPr lang="en-US" dirty="0" smtClean="0"/>
              <a:t>What does data suggest about assessment processes? </a:t>
            </a:r>
          </a:p>
          <a:p>
            <a:r>
              <a:rPr lang="en-US" dirty="0" smtClean="0"/>
              <a:t>Candidate performance disaggregated</a:t>
            </a:r>
          </a:p>
          <a:p>
            <a:pPr lvl="1"/>
            <a:r>
              <a:rPr lang="en-US" dirty="0" smtClean="0"/>
              <a:t>Data will be distributed in February</a:t>
            </a:r>
          </a:p>
          <a:p>
            <a:r>
              <a:rPr lang="en-US" dirty="0" smtClean="0"/>
              <a:t>Candidate assessment of dispositions (2013)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and employer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Mason graduate exit survey (May 2012 grads)</a:t>
            </a:r>
          </a:p>
          <a:p>
            <a:r>
              <a:rPr lang="en-US" dirty="0" smtClean="0"/>
              <a:t>CEHD graduate exit survey</a:t>
            </a:r>
          </a:p>
          <a:p>
            <a:pPr lvl="1"/>
            <a:r>
              <a:rPr lang="en-US" dirty="0" smtClean="0"/>
              <a:t>Satisfaction with various aspects of candidate experience at GMU and in your program</a:t>
            </a:r>
          </a:p>
          <a:p>
            <a:pPr lvl="1"/>
            <a:r>
              <a:rPr lang="en-US" dirty="0" smtClean="0"/>
              <a:t>May help answer “why” questions</a:t>
            </a:r>
          </a:p>
          <a:p>
            <a:r>
              <a:rPr lang="en-US" dirty="0" smtClean="0"/>
              <a:t>CEHD graduate follow-up survey (2013)</a:t>
            </a:r>
          </a:p>
          <a:p>
            <a:r>
              <a:rPr lang="en-US" dirty="0" smtClean="0"/>
              <a:t>CEHD employer follow-up survey (2013)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Internship, field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r>
              <a:rPr lang="en-US" dirty="0" smtClean="0"/>
              <a:t>Internship/supervisor qualifications</a:t>
            </a:r>
          </a:p>
          <a:p>
            <a:r>
              <a:rPr lang="en-US" dirty="0" smtClean="0"/>
              <a:t>Internship/supervisor demographics</a:t>
            </a:r>
          </a:p>
          <a:p>
            <a:pPr lvl="1"/>
            <a:r>
              <a:rPr lang="en-US" dirty="0" smtClean="0"/>
              <a:t>What are the characteristics of field supervisors?</a:t>
            </a:r>
          </a:p>
          <a:p>
            <a:pPr lvl="1"/>
            <a:r>
              <a:rPr lang="en-US" dirty="0" smtClean="0"/>
              <a:t>How does this relate to the quality and diversity of field experiences?</a:t>
            </a:r>
          </a:p>
          <a:p>
            <a:r>
              <a:rPr lang="en-US" dirty="0" smtClean="0"/>
              <a:t>Internship/field placement supervisor evaluations</a:t>
            </a:r>
          </a:p>
          <a:p>
            <a:pPr lvl="1"/>
            <a:r>
              <a:rPr lang="en-US" dirty="0" smtClean="0"/>
              <a:t>What do candidates say about supervision?</a:t>
            </a:r>
          </a:p>
          <a:p>
            <a:r>
              <a:rPr lang="en-US" dirty="0" smtClean="0"/>
              <a:t>Internship/field placement site characteristics</a:t>
            </a:r>
          </a:p>
          <a:p>
            <a:pPr lvl="1"/>
            <a:r>
              <a:rPr lang="en-US" dirty="0" smtClean="0"/>
              <a:t>How diverse are placement sites?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Faculty qualifications (by f/t, p/t, adjunct)</a:t>
            </a:r>
          </a:p>
          <a:p>
            <a:pPr lvl="1"/>
            <a:r>
              <a:rPr lang="en-US" dirty="0" smtClean="0"/>
              <a:t>Does your program have a sufficient cadre of highly qualified instructors?</a:t>
            </a:r>
          </a:p>
          <a:p>
            <a:r>
              <a:rPr lang="en-US" dirty="0" smtClean="0"/>
              <a:t>Faculty demographic characteristics</a:t>
            </a:r>
          </a:p>
          <a:p>
            <a:pPr lvl="1"/>
            <a:r>
              <a:rPr lang="en-US" dirty="0" smtClean="0"/>
              <a:t>Are candidates taught by a diverse group of instructors?</a:t>
            </a:r>
          </a:p>
          <a:p>
            <a:r>
              <a:rPr lang="en-US" dirty="0" smtClean="0"/>
              <a:t>Course evaluations (by on/off campus; f/t, p/t, adjunct)</a:t>
            </a:r>
          </a:p>
          <a:p>
            <a:pPr lvl="1"/>
            <a:r>
              <a:rPr lang="en-US" dirty="0" smtClean="0"/>
              <a:t>Do candidates perceive teaching to be high quality?</a:t>
            </a:r>
          </a:p>
          <a:p>
            <a:r>
              <a:rPr lang="en-US" dirty="0" smtClean="0"/>
              <a:t>Course syllabus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accreditation matrix</a:t>
            </a:r>
          </a:p>
          <a:p>
            <a:r>
              <a:rPr lang="en-US" dirty="0" smtClean="0"/>
              <a:t>Standards alignment crosswalk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template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10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Part 1: Program goals</a:t>
            </a:r>
            <a:endParaRPr lang="en-US" sz="3200" dirty="0" smtClean="0"/>
          </a:p>
          <a:p>
            <a:pPr lvl="1"/>
            <a:r>
              <a:rPr lang="en-US" dirty="0" smtClean="0">
                <a:latin typeface="+mj-lt"/>
              </a:rPr>
              <a:t>What, if any, goals and objectives did your program pursue during 2012? </a:t>
            </a:r>
          </a:p>
          <a:p>
            <a:r>
              <a:rPr lang="en-US" sz="3200" b="1" dirty="0" smtClean="0"/>
              <a:t>Part 2: Candidate performance</a:t>
            </a:r>
            <a:endParaRPr lang="en-US" sz="3200" dirty="0" smtClean="0"/>
          </a:p>
          <a:p>
            <a:pPr lvl="1"/>
            <a:r>
              <a:rPr lang="en-US" dirty="0" smtClean="0">
                <a:latin typeface="+mj-lt"/>
              </a:rPr>
              <a:t>How well are candidates performing on each key assessment, across the calendar year?</a:t>
            </a:r>
          </a:p>
          <a:p>
            <a:pPr lvl="1"/>
            <a:r>
              <a:rPr lang="en-US" dirty="0" smtClean="0">
                <a:latin typeface="+mj-lt"/>
              </a:rPr>
              <a:t>How well are candidates performing on standards, across the calendar year?</a:t>
            </a:r>
          </a:p>
          <a:p>
            <a:pPr lvl="1"/>
            <a:r>
              <a:rPr lang="en-US" dirty="0" smtClean="0">
                <a:latin typeface="+mj-lt"/>
              </a:rPr>
              <a:t>What evidence did you consult to support your conclusions?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Unit Assessment System as a decision-making framework</a:t>
            </a:r>
          </a:p>
          <a:p>
            <a:r>
              <a:rPr lang="en-US" dirty="0" smtClean="0"/>
              <a:t>The import of the changes we are implementing</a:t>
            </a:r>
          </a:p>
          <a:p>
            <a:r>
              <a:rPr lang="en-US" dirty="0" smtClean="0"/>
              <a:t>Your leadership role</a:t>
            </a:r>
          </a:p>
          <a:p>
            <a:r>
              <a:rPr lang="en-US" dirty="0" smtClean="0"/>
              <a:t>The College’s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 smtClean="0"/>
              <a:t>Part 3: Examination of program data</a:t>
            </a:r>
            <a:endParaRPr lang="en-US" sz="3500" dirty="0" smtClean="0"/>
          </a:p>
          <a:p>
            <a:pPr lvl="1"/>
            <a:r>
              <a:rPr lang="en-US" sz="2900" dirty="0" smtClean="0"/>
              <a:t>What does candidate admissions and demographic data tell you about the quality, quantity, and diversity of candidates?</a:t>
            </a:r>
          </a:p>
          <a:p>
            <a:pPr lvl="1"/>
            <a:r>
              <a:rPr lang="en-US" sz="2900" dirty="0" smtClean="0"/>
              <a:t>What do candidate and employer surveys suggest about program efficacy? What, if any, areas represent a concern?</a:t>
            </a:r>
          </a:p>
          <a:p>
            <a:pPr lvl="1"/>
            <a:r>
              <a:rPr lang="en-US" sz="2900" dirty="0" smtClean="0"/>
              <a:t>What does evidence related to internship and field experiences (if applicable) suggest about the quality, quantity, and diversity of placements?</a:t>
            </a:r>
          </a:p>
          <a:p>
            <a:pPr lvl="1"/>
            <a:r>
              <a:rPr lang="en-US" sz="2900" dirty="0" smtClean="0"/>
              <a:t>What does evidence suggest about the quality, quantity, and diversity of faculty, including candidate evaluation of faculty teaching?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Part 4: Program improvement objectives</a:t>
            </a:r>
            <a:endParaRPr lang="en-US" sz="3200" dirty="0" smtClean="0"/>
          </a:p>
          <a:p>
            <a:pPr lvl="1"/>
            <a:r>
              <a:rPr lang="en-US" dirty="0" smtClean="0">
                <a:latin typeface="+mj-lt"/>
              </a:rPr>
              <a:t>What opportunities exist for improvement?</a:t>
            </a:r>
          </a:p>
          <a:p>
            <a:pPr lvl="1"/>
            <a:r>
              <a:rPr lang="en-US" dirty="0" smtClean="0">
                <a:latin typeface="+mj-lt"/>
              </a:rPr>
              <a:t>What are your program’s long term (3-5 years) and/or short term (1 year) goals and objectives?</a:t>
            </a:r>
          </a:p>
          <a:p>
            <a:pPr lvl="1"/>
            <a:r>
              <a:rPr lang="en-US" dirty="0" smtClean="0">
                <a:latin typeface="+mj-lt"/>
              </a:rPr>
              <a:t>What resources do you need to accomplish these?</a:t>
            </a:r>
          </a:p>
          <a:p>
            <a:r>
              <a:rPr lang="en-US" sz="3200" b="1" dirty="0" smtClean="0"/>
              <a:t>Part 5: CI: Program assessments</a:t>
            </a:r>
          </a:p>
          <a:p>
            <a:pPr lvl="1"/>
            <a:r>
              <a:rPr lang="en-US" dirty="0" smtClean="0">
                <a:latin typeface="+mj-lt"/>
              </a:rPr>
              <a:t>What have you done to study assessment consistency?</a:t>
            </a:r>
          </a:p>
          <a:p>
            <a:pPr lvl="1"/>
            <a:r>
              <a:rPr lang="en-US" dirty="0" smtClean="0">
                <a:latin typeface="+mj-lt"/>
              </a:rPr>
              <a:t>What have you found as a result?</a:t>
            </a:r>
          </a:p>
          <a:p>
            <a:pPr lvl="1"/>
            <a:r>
              <a:rPr lang="en-US" dirty="0" smtClean="0">
                <a:latin typeface="+mj-lt"/>
              </a:rPr>
              <a:t>What changes have you made?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program report is…&amp;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 report is…</a:t>
            </a:r>
          </a:p>
          <a:p>
            <a:pPr lvl="1"/>
            <a:r>
              <a:rPr lang="en-US" dirty="0" smtClean="0"/>
              <a:t>Evidence of your program faculty’s examination of data related to continuous improvement;</a:t>
            </a:r>
          </a:p>
          <a:p>
            <a:pPr lvl="1"/>
            <a:r>
              <a:rPr lang="en-US" dirty="0" smtClean="0"/>
              <a:t>A conduit for your program to communicate its accomplishments, goals and resource needs</a:t>
            </a:r>
          </a:p>
          <a:p>
            <a:pPr lvl="1"/>
            <a:r>
              <a:rPr lang="en-US" dirty="0" smtClean="0"/>
              <a:t>A means for division directors &amp; deans to learn from you about your program</a:t>
            </a:r>
          </a:p>
          <a:p>
            <a:r>
              <a:rPr lang="en-US" dirty="0" smtClean="0"/>
              <a:t>The program report is not…</a:t>
            </a:r>
          </a:p>
          <a:p>
            <a:pPr lvl="1"/>
            <a:r>
              <a:rPr lang="en-US" dirty="0" smtClean="0"/>
              <a:t>A repetition of the data presented in the yearbook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What to do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will you take this information back to program faculty?</a:t>
            </a:r>
          </a:p>
          <a:p>
            <a:pPr lvl="1"/>
            <a:r>
              <a:rPr lang="en-US" dirty="0" smtClean="0"/>
              <a:t>What is your action plan?</a:t>
            </a:r>
          </a:p>
          <a:p>
            <a:r>
              <a:rPr lang="en-US" dirty="0" smtClean="0"/>
              <a:t>How will evidence in the Data Yearbook help you answer the questions you posed earlier?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&amp; times for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Tuesday, February 26</a:t>
            </a:r>
            <a:r>
              <a:rPr lang="en-US" baseline="30000" dirty="0" smtClean="0"/>
              <a:t>th</a:t>
            </a:r>
            <a:r>
              <a:rPr lang="en-US" dirty="0" smtClean="0"/>
              <a:t>, 1-2 pm</a:t>
            </a:r>
          </a:p>
          <a:p>
            <a:pPr lvl="1"/>
            <a:r>
              <a:rPr lang="en-US" dirty="0"/>
              <a:t>PhD, PE, Ed Psych, </a:t>
            </a:r>
            <a:r>
              <a:rPr lang="en-US" dirty="0" smtClean="0"/>
              <a:t>IOT, LT</a:t>
            </a:r>
            <a:endParaRPr lang="en-US" dirty="0"/>
          </a:p>
          <a:p>
            <a:r>
              <a:rPr lang="en-US" dirty="0" smtClean="0"/>
              <a:t>Tuesday</a:t>
            </a:r>
            <a:r>
              <a:rPr lang="en-US" dirty="0" smtClean="0"/>
              <a:t>, February 26</a:t>
            </a:r>
            <a:r>
              <a:rPr lang="en-US" baseline="30000" dirty="0" smtClean="0"/>
              <a:t>th</a:t>
            </a:r>
            <a:r>
              <a:rPr lang="en-US" dirty="0" smtClean="0"/>
              <a:t>, 2-3 pm</a:t>
            </a:r>
          </a:p>
          <a:p>
            <a:pPr lvl="1"/>
            <a:r>
              <a:rPr lang="en-US" dirty="0" smtClean="0"/>
              <a:t>ELMS</a:t>
            </a:r>
            <a:endParaRPr lang="en-US" dirty="0" smtClean="0"/>
          </a:p>
          <a:p>
            <a:r>
              <a:rPr lang="en-US" dirty="0" smtClean="0"/>
              <a:t>Tuesday, 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11am-Noon</a:t>
            </a:r>
            <a:endParaRPr lang="en-US" dirty="0" smtClean="0"/>
          </a:p>
          <a:p>
            <a:pPr lvl="1"/>
            <a:r>
              <a:rPr lang="en-US" dirty="0" smtClean="0"/>
              <a:t>SPED</a:t>
            </a:r>
          </a:p>
          <a:p>
            <a:r>
              <a:rPr lang="en-US" dirty="0"/>
              <a:t>Tuesday, 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/>
              <a:t>, Noon-1pm</a:t>
            </a:r>
          </a:p>
          <a:p>
            <a:pPr lvl="1"/>
            <a:r>
              <a:rPr lang="en-US" dirty="0" smtClean="0"/>
              <a:t>APTDIE</a:t>
            </a:r>
          </a:p>
          <a:p>
            <a:r>
              <a:rPr lang="en-US" dirty="0" smtClean="0"/>
              <a:t>PLUS – BY APPOINTMENT,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complaint department is currently closed. </a:t>
            </a:r>
            <a:br>
              <a:rPr lang="en-US" b="1" dirty="0" smtClean="0"/>
            </a:br>
            <a:r>
              <a:rPr lang="en-US" dirty="0" smtClean="0"/>
              <a:t>However, if you have questions…(Libby will be happy to answer them)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To provide an review of the Unit Assessment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review the “big picture” – how and why we are implementing the Unit Assessment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describe the annual time line for implementation of the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distribute and describe the Program Data Yearbooks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describe the format and content of the annual program-level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sz="7300" dirty="0" smtClean="0"/>
              <a:t>Big</a:t>
            </a:r>
            <a:r>
              <a:rPr lang="en-US" dirty="0" smtClean="0"/>
              <a:t>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little history: NCATE 2003 </a:t>
            </a:r>
            <a:r>
              <a:rPr lang="en-US" dirty="0" smtClean="0">
                <a:sym typeface="Wingdings" pitchFamily="2" charset="2"/>
              </a:rPr>
              <a:t> 2013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Program-level experiences with SPAs and GMU’s APR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NCATE Unit Standard 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a focused visit means, and why we are having one</a:t>
            </a:r>
          </a:p>
          <a:p>
            <a:r>
              <a:rPr lang="en-US" dirty="0" smtClean="0"/>
              <a:t>Since 2011</a:t>
            </a:r>
          </a:p>
          <a:p>
            <a:pPr lvl="1"/>
            <a:r>
              <a:rPr lang="en-US" dirty="0" smtClean="0"/>
              <a:t>CEHD Reorganization</a:t>
            </a:r>
          </a:p>
          <a:p>
            <a:pPr lvl="2"/>
            <a:r>
              <a:rPr lang="en-US" dirty="0" smtClean="0"/>
              <a:t>Divisions</a:t>
            </a:r>
          </a:p>
          <a:p>
            <a:pPr lvl="2"/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Continuous improvement &amp; core values</a:t>
            </a:r>
          </a:p>
          <a:p>
            <a:pPr lvl="1"/>
            <a:r>
              <a:rPr lang="en-US" dirty="0" smtClean="0"/>
              <a:t>Unit Assessment System &amp; strategic decision </a:t>
            </a:r>
            <a:br>
              <a:rPr lang="en-US" dirty="0" smtClean="0"/>
            </a:br>
            <a:r>
              <a:rPr lang="en-US" dirty="0" smtClean="0"/>
              <a:t>making for CI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Unit Assessment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/>
          <a:lstStyle/>
          <a:p>
            <a:r>
              <a:rPr lang="en-US" dirty="0" smtClean="0"/>
              <a:t>An integrated decision-making framework that involves </a:t>
            </a:r>
            <a:r>
              <a:rPr lang="en-US" b="1" dirty="0" smtClean="0"/>
              <a:t>multiple levels of decision making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828800" y="3124200"/>
          <a:ext cx="5257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Unit Assessment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the </a:t>
            </a:r>
            <a:r>
              <a:rPr lang="en-US" u="sng" dirty="0" smtClean="0"/>
              <a:t>program level,</a:t>
            </a:r>
            <a:r>
              <a:rPr lang="en-US" dirty="0" smtClean="0"/>
              <a:t> APCs and program faculty review evidence in Data Yearbook to inform decisions related to improving candidate performance on standards</a:t>
            </a:r>
          </a:p>
          <a:p>
            <a:r>
              <a:rPr lang="en-US" dirty="0" smtClean="0"/>
              <a:t>Program decisions and strategic goals inform </a:t>
            </a:r>
            <a:r>
              <a:rPr lang="en-US" u="sng" dirty="0" smtClean="0"/>
              <a:t>Division Directors</a:t>
            </a:r>
            <a:r>
              <a:rPr lang="en-US" dirty="0" smtClean="0"/>
              <a:t>’ decisions related strategic goals, resources, staffing</a:t>
            </a:r>
          </a:p>
          <a:p>
            <a:r>
              <a:rPr lang="en-US" dirty="0" smtClean="0"/>
              <a:t>The above informs the </a:t>
            </a:r>
            <a:r>
              <a:rPr lang="en-US" u="sng" dirty="0" smtClean="0"/>
              <a:t>Executive Team and the Dean </a:t>
            </a:r>
            <a:r>
              <a:rPr lang="en-US" dirty="0" smtClean="0"/>
              <a:t>on decisions related to resource allocation, organizational structures and processes, and strategic goals and objectives adopted for the unit.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line for Unit Assessment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99159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Using the Data Yearbook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sz="2400" b="1" dirty="0" smtClean="0"/>
              <a:t>What questions would you like to answer about your programs, based on a review of the following types of data?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2971800"/>
          <a:ext cx="8229601" cy="34708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95600"/>
                <a:gridCol w="228599"/>
                <a:gridCol w="5105402"/>
              </a:tblGrid>
              <a:tr h="416156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information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Admissions data; Candidate demographics</a:t>
                      </a:r>
                      <a:endParaRPr lang="en-US" b="0" dirty="0"/>
                    </a:p>
                  </a:txBody>
                  <a:tcPr/>
                </a:tc>
              </a:tr>
              <a:tr h="416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Candidate performance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on</a:t>
                      </a:r>
                      <a:r>
                        <a:rPr lang="en-US" baseline="0" dirty="0" smtClean="0"/>
                        <a:t> key assessments</a:t>
                      </a:r>
                    </a:p>
                    <a:p>
                      <a:r>
                        <a:rPr lang="en-US" baseline="0" dirty="0" smtClean="0"/>
                        <a:t>Performance disaggregated by location</a:t>
                      </a:r>
                      <a:endParaRPr lang="en-US" dirty="0"/>
                    </a:p>
                  </a:txBody>
                  <a:tcPr/>
                </a:tc>
              </a:tr>
              <a:tr h="416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&amp; employer 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GMU graduate exit survey; CEHD exit survey (satisfaction); Graduate,</a:t>
                      </a:r>
                      <a:r>
                        <a:rPr lang="en-US" baseline="0" dirty="0" smtClean="0"/>
                        <a:t> employer follow-up</a:t>
                      </a:r>
                      <a:endParaRPr lang="en-US" dirty="0"/>
                    </a:p>
                  </a:txBody>
                  <a:tcPr/>
                </a:tc>
              </a:tr>
              <a:tr h="416156">
                <a:tc>
                  <a:txBody>
                    <a:bodyPr/>
                    <a:lstStyle/>
                    <a:p>
                      <a:r>
                        <a:rPr lang="en-US" dirty="0" smtClean="0"/>
                        <a:t>Internships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supervisor qualifications; Field supervisor demographics; Field site characteristics</a:t>
                      </a:r>
                      <a:endParaRPr lang="en-US" dirty="0"/>
                    </a:p>
                  </a:txBody>
                  <a:tcPr/>
                </a:tc>
              </a:tr>
              <a:tr h="718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Faculty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qualifications; Faculty demographics; Course evaluations (disaggregated</a:t>
                      </a:r>
                      <a:r>
                        <a:rPr lang="en-US" baseline="0" dirty="0" smtClean="0"/>
                        <a:t> by location, ft/adjunct)</a:t>
                      </a:r>
                      <a:endParaRPr lang="en-US" dirty="0"/>
                    </a:p>
                  </a:txBody>
                  <a:tcPr/>
                </a:tc>
              </a:tr>
              <a:tr h="416156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accreditation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accreditation matrix; Standards alignment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GALLERY WALK &amp; (brief) BREAK</a:t>
            </a:r>
            <a:endParaRPr lang="en-US" dirty="0"/>
          </a:p>
        </p:txBody>
      </p:sp>
      <p:pic>
        <p:nvPicPr>
          <p:cNvPr id="1027" name="Picture 3" descr="C:\Users\Owner\AppData\Local\Microsoft\Windows\Temporary Internet Files\Content.IE5\3R3SJGCU\MC9003408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7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79">
  <a:themeElements>
    <a:clrScheme name="Custom 1">
      <a:dk1>
        <a:sysClr val="windowText" lastClr="000000"/>
      </a:dk1>
      <a:lt1>
        <a:sysClr val="window" lastClr="FFFFFF"/>
      </a:lt1>
      <a:dk2>
        <a:srgbClr val="528E55"/>
      </a:dk2>
      <a:lt2>
        <a:srgbClr val="E7DEC9"/>
      </a:lt2>
      <a:accent1>
        <a:srgbClr val="528E55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TS010352479</Template>
  <TotalTime>0</TotalTime>
  <Words>1917</Words>
  <Application>Microsoft Office PowerPoint</Application>
  <PresentationFormat>On-screen Show (4:3)</PresentationFormat>
  <Paragraphs>267</Paragraphs>
  <Slides>25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TS010352479</vt:lpstr>
      <vt:lpstr>College of Education &amp; Human Development unit assessment system</vt:lpstr>
      <vt:lpstr>Welcome</vt:lpstr>
      <vt:lpstr>Objectives</vt:lpstr>
      <vt:lpstr>The Big Picture</vt:lpstr>
      <vt:lpstr>What is the Unit Assessment System?</vt:lpstr>
      <vt:lpstr>What is the Unit Assessment System?</vt:lpstr>
      <vt:lpstr>Time line for Unit Assessment System</vt:lpstr>
      <vt:lpstr>Activity: Using the Data Yearbook</vt:lpstr>
      <vt:lpstr>GALLERY WALK &amp; (brief) BREAK</vt:lpstr>
      <vt:lpstr>Program review process</vt:lpstr>
      <vt:lpstr>Components of the data yearbook</vt:lpstr>
      <vt:lpstr>An action research approach</vt:lpstr>
      <vt:lpstr>Candidate information</vt:lpstr>
      <vt:lpstr>Assessment of candidate performance</vt:lpstr>
      <vt:lpstr>Graduate and employer surveys</vt:lpstr>
      <vt:lpstr>Internship, field experiences</vt:lpstr>
      <vt:lpstr>Faculty information</vt:lpstr>
      <vt:lpstr>Program accreditation</vt:lpstr>
      <vt:lpstr>Report template</vt:lpstr>
      <vt:lpstr>Report template</vt:lpstr>
      <vt:lpstr>Report template</vt:lpstr>
      <vt:lpstr>What the program report is…&amp; is not</vt:lpstr>
      <vt:lpstr>Activity: What to do now?</vt:lpstr>
      <vt:lpstr>Dates &amp; times for support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2013-01-17T20:28:25Z</dcterms:created>
  <dcterms:modified xsi:type="dcterms:W3CDTF">2013-02-07T18:41:54Z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